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8.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8.png" ContentType="image/png"/>
  <Override PartName="/ppt/media/image60.png" ContentType="image/png"/>
  <Override PartName="/ppt/media/image20.png" ContentType="image/png"/>
  <Override PartName="/ppt/media/image57.png" ContentType="image/png"/>
  <Override PartName="/ppt/media/image11.png" ContentType="image/png"/>
  <Override PartName="/ppt/media/image48.png" ContentType="image/png"/>
  <Override PartName="/ppt/media/image22.png" ContentType="image/png"/>
  <Override PartName="/ppt/media/image66.jpeg" ContentType="image/jpeg"/>
  <Override PartName="/ppt/media/image59.png" ContentType="image/png"/>
  <Override PartName="/ppt/media/image35.png" ContentType="image/png"/>
  <Override PartName="/ppt/media/image17.png" ContentType="image/png"/>
  <Override PartName="/ppt/media/image5.png" ContentType="image/png"/>
  <Override PartName="/ppt/media/image72.png" ContentType="image/png"/>
  <Override PartName="/ppt/media/image23.png" ContentType="image/png"/>
  <Override PartName="/ppt/media/image6.jpeg" ContentType="image/jpeg"/>
  <Override PartName="/ppt/media/image71.png" ContentType="image/png"/>
  <Override PartName="/ppt/media/image29.png" ContentType="image/png"/>
  <Override PartName="/ppt/media/image69.png" ContentType="image/png"/>
  <Override PartName="/ppt/media/image14.png" ContentType="image/png"/>
  <Override PartName="/ppt/media/image2.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30.png" ContentType="image/png"/>
  <Override PartName="/ppt/media/image64.png" ContentType="image/png"/>
  <Override PartName="/ppt/media/image63.png" ContentType="image/png"/>
  <Override PartName="/ppt/media/image25.png" ContentType="image/png"/>
  <Override PartName="/ppt/media/image62.png" ContentType="image/png"/>
  <Override PartName="/ppt/media/image61.png" ContentType="image/png"/>
  <Override PartName="/ppt/media/image65.png" ContentType="image/png"/>
  <Override PartName="/ppt/media/image24.png" ContentType="image/png"/>
  <Override PartName="/ppt/media/image73.jpeg" ContentType="image/jpe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47.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36.png" ContentType="image/png"/>
  <Override PartName="/ppt/media/image40.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a:t>
            </a:r>
            <a:r>
              <a:rPr b="0" lang="en-US" sz="2000" spc="-1" strike="noStrike">
                <a:latin typeface="Arial"/>
              </a:rPr>
              <a:t>l</a:t>
            </a:r>
            <a:r>
              <a:rPr b="0" lang="en-US" sz="2000" spc="-1" strike="noStrike">
                <a:latin typeface="Arial"/>
              </a:rPr>
              <a:t>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2399F5D7-16F6-4D0F-B700-389DABBE654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a:ln w="0">
            <a:noFill/>
          </a:ln>
        </p:spPr>
      </p:sp>
      <p:sp>
        <p:nvSpPr>
          <p:cNvPr id="32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24"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589269D-F8D1-4FA8-98AF-F30F4B52B4E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6040" cy="3085920"/>
          </a:xfrm>
          <a:prstGeom prst="rect">
            <a:avLst/>
          </a:prstGeom>
          <a:ln w="0">
            <a:noFill/>
          </a:ln>
        </p:spPr>
      </p:sp>
      <p:sp>
        <p:nvSpPr>
          <p:cNvPr id="31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18"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EF24FE6-65B6-4BE3-962B-1BAEACD4DCA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a:ln w="0">
            <a:noFill/>
          </a:ln>
        </p:spPr>
      </p:sp>
      <p:sp>
        <p:nvSpPr>
          <p:cNvPr id="32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27"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03E0503-490C-48B1-9D25-8A1C4A499B4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a:ln w="0">
            <a:noFill/>
          </a:ln>
        </p:spPr>
      </p:sp>
      <p:sp>
        <p:nvSpPr>
          <p:cNvPr id="32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21"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1F45837-C6C3-407F-A953-216E23ABB7A3}"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AC30E95A-2402-4B4E-A115-9F58899FF597}"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731D07E5-CF59-4E66-AAE2-78EB20354C3E}"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6FA65C18-3E1D-4878-BAD4-8A3979ABFD9C}"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622F0121-4FA1-4727-9630-81C4A37413D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92027F8C-E347-4B8C-9774-BDD4734C2A8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993B8DA5-1F34-4D09-9BA8-8F549FDE4124}"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94CF2607-0A5D-4E73-8041-73F4F8C0C7C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EFF16F9A-08BC-49F2-879C-46A1C21F18B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9A01DB57-7DE6-477C-B485-D113B85F624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23DCBBED-7DE2-45AA-A316-A7CEF160CDBB}"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9C549ABC-E30F-4F66-9EDF-F8B4633A2CE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E84ECD31-EBF1-4B5D-8F6C-464E441CE374}"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9471D30-DC5B-4331-B160-5FD068351006}"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CA82954-8B02-4332-AD2E-8A5E1B4D0E2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CB8D21B-7229-4363-9AE6-C9A1C90916A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40B1C77-10FE-469E-9FE1-D8CCA3F4B6C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4ADEB58-F849-473A-B4A0-CA70AECD991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9344BB3-C67E-4131-A513-6FD769C0DC2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6D5A1A2-DEBA-49F1-8512-CB873C70D16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E6F1921-1726-4A29-8C11-F3975031472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91AC9BC-511C-4171-80A9-980D2F8F1EC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8C106DE-BC64-4C92-8145-C671E0A2756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E07B194-B384-4145-B17A-6199D8DF92D0}"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EED5A54-26C1-41CC-946E-2ED2EF61F02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a:t>
            </a:r>
            <a:r>
              <a:rPr b="0" lang="en-US" sz="2800" spc="-1" strike="noStrike">
                <a:solidFill>
                  <a:srgbClr val="000000"/>
                </a:solidFill>
                <a:latin typeface="Calibri"/>
              </a:rPr>
              <a:t>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E3CDC57-7132-4AA0-8B8F-58973FABF1DF}"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a:t>
            </a:r>
            <a:r>
              <a:rPr b="0" lang="en-US" sz="1800" spc="-1" strike="noStrike">
                <a:solidFill>
                  <a:srgbClr val="000000"/>
                </a:solidFill>
                <a:latin typeface="Calibri"/>
              </a:rPr>
              <a:t>edit the </a:t>
            </a:r>
            <a:r>
              <a:rPr b="0" lang="en-US" sz="1800" spc="-1" strike="noStrike">
                <a:solidFill>
                  <a:srgbClr val="000000"/>
                </a:solidFill>
                <a:latin typeface="Calibri"/>
              </a:rPr>
              <a:t>title </a:t>
            </a:r>
            <a:r>
              <a:rPr b="0" lang="en-US" sz="1800" spc="-1" strike="noStrike">
                <a:solidFill>
                  <a:srgbClr val="000000"/>
                </a:solidFill>
                <a:latin typeface="Calibri"/>
              </a:rPr>
              <a:t>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a:t>
            </a:r>
            <a:r>
              <a:rPr b="0" lang="en-US" sz="2800" spc="-1" strike="noStrike">
                <a:solidFill>
                  <a:srgbClr val="000000"/>
                </a:solidFill>
                <a:latin typeface="Calibri"/>
              </a:rPr>
              <a:t>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a:t>
            </a:r>
            <a:r>
              <a:rPr b="0" lang="en-US" sz="6000" spc="-1" strike="noStrike">
                <a:solidFill>
                  <a:srgbClr val="000000"/>
                </a:solidFill>
                <a:latin typeface="Calibri Light"/>
              </a:rPr>
              <a:t>ic</a:t>
            </a:r>
            <a:r>
              <a:rPr b="0" lang="en-US" sz="6000" spc="-1" strike="noStrike">
                <a:solidFill>
                  <a:srgbClr val="000000"/>
                </a:solidFill>
                <a:latin typeface="Calibri Light"/>
              </a:rPr>
              <a:t>k </a:t>
            </a:r>
            <a:r>
              <a:rPr b="0" lang="en-US" sz="6000" spc="-1" strike="noStrike">
                <a:solidFill>
                  <a:srgbClr val="000000"/>
                </a:solidFill>
                <a:latin typeface="Calibri Light"/>
              </a:rPr>
              <a:t>to </a:t>
            </a:r>
            <a:r>
              <a:rPr b="0" lang="en-US" sz="6000" spc="-1" strike="noStrike">
                <a:solidFill>
                  <a:srgbClr val="000000"/>
                </a:solidFill>
                <a:latin typeface="Calibri Light"/>
              </a:rPr>
              <a:t>e</a:t>
            </a:r>
            <a:r>
              <a:rPr b="0" lang="en-US" sz="6000" spc="-1" strike="noStrike">
                <a:solidFill>
                  <a:srgbClr val="000000"/>
                </a:solidFill>
                <a:latin typeface="Calibri Light"/>
              </a:rPr>
              <a:t>di</a:t>
            </a:r>
            <a:r>
              <a:rPr b="0" lang="en-US" sz="6000" spc="-1" strike="noStrike">
                <a:solidFill>
                  <a:srgbClr val="000000"/>
                </a:solidFill>
                <a:latin typeface="Calibri Light"/>
              </a:rPr>
              <a:t>t </a:t>
            </a:r>
            <a:r>
              <a:rPr b="0" lang="en-US" sz="6000" spc="-1" strike="noStrike">
                <a:solidFill>
                  <a:srgbClr val="000000"/>
                </a:solidFill>
                <a:latin typeface="Calibri Light"/>
              </a:rPr>
              <a:t>M</a:t>
            </a:r>
            <a:r>
              <a:rPr b="0" lang="en-US" sz="6000" spc="-1" strike="noStrike">
                <a:solidFill>
                  <a:srgbClr val="000000"/>
                </a:solidFill>
                <a:latin typeface="Calibri Light"/>
              </a:rPr>
              <a:t>a</a:t>
            </a:r>
            <a:r>
              <a:rPr b="0" lang="en-US" sz="6000" spc="-1" strike="noStrike">
                <a:solidFill>
                  <a:srgbClr val="000000"/>
                </a:solidFill>
                <a:latin typeface="Calibri Light"/>
              </a:rPr>
              <a:t>st</a:t>
            </a:r>
            <a:r>
              <a:rPr b="0" lang="en-US" sz="6000" spc="-1" strike="noStrike">
                <a:solidFill>
                  <a:srgbClr val="000000"/>
                </a:solidFill>
                <a:latin typeface="Calibri Light"/>
              </a:rPr>
              <a:t>er </a:t>
            </a:r>
            <a:r>
              <a:rPr b="0" lang="en-US" sz="6000" spc="-1" strike="noStrike">
                <a:solidFill>
                  <a:srgbClr val="000000"/>
                </a:solidFill>
                <a:latin typeface="Calibri Light"/>
              </a:rPr>
              <a:t>tit</a:t>
            </a:r>
            <a:r>
              <a:rPr b="0" lang="en-US" sz="6000" spc="-1" strike="noStrike">
                <a:solidFill>
                  <a:srgbClr val="000000"/>
                </a:solidFill>
                <a:latin typeface="Calibri Light"/>
              </a:rPr>
              <a:t>le </a:t>
            </a:r>
            <a:r>
              <a:rPr b="0" lang="en-US" sz="6000" spc="-1" strike="noStrike">
                <a:solidFill>
                  <a:srgbClr val="000000"/>
                </a:solidFill>
                <a:latin typeface="Calibri Light"/>
              </a:rPr>
              <a:t>st</a:t>
            </a:r>
            <a:r>
              <a:rPr b="0" lang="en-US" sz="6000" spc="-1" strike="noStrike">
                <a:solidFill>
                  <a:srgbClr val="000000"/>
                </a:solidFill>
                <a:latin typeface="Calibri Light"/>
              </a:rPr>
              <a:t>yl</a:t>
            </a:r>
            <a:r>
              <a:rPr b="0" lang="en-US" sz="6000" spc="-1" strike="noStrike">
                <a:solidFill>
                  <a:srgbClr val="000000"/>
                </a:solidFill>
                <a:latin typeface="Calibri Light"/>
              </a:rPr>
              <a:t>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marL="432000" indent="-324000">
              <a:lnSpc>
                <a:spcPct val="90000"/>
              </a:lnSpc>
              <a:spcBef>
                <a:spcPts val="1001"/>
              </a:spcBef>
              <a:buClr>
                <a:srgbClr val="000000"/>
              </a:buClr>
              <a:buSzPct val="45000"/>
              <a:buFont typeface="Wingdings" charset="2"/>
              <a:buChar char=""/>
              <a:tabLst>
                <a:tab algn="l" pos="0"/>
              </a:tabLst>
            </a:pPr>
            <a:r>
              <a:rPr b="0" lang="en-US" sz="2400" spc="-1" strike="noStrike">
                <a:solidFill>
                  <a:srgbClr val="8b8b8b"/>
                </a:solidFill>
                <a:latin typeface="Calibri"/>
              </a:rPr>
              <a:t>Click to edit Master text </a:t>
            </a:r>
            <a:r>
              <a:rPr b="0" lang="en-US" sz="2400" spc="-1" strike="noStrike">
                <a:solidFill>
                  <a:srgbClr val="8b8b8b"/>
                </a:solidFill>
                <a:latin typeface="Calibri"/>
              </a:rPr>
              <a:t>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US"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B8F792E-6891-44F4-BEAE-C14B08FD643C}" type="slidenum">
              <a:rPr b="0" lang="en-US" sz="1600" spc="-1" strike="noStrike">
                <a:solidFill>
                  <a:srgbClr val="1c7ddb"/>
                </a:solidFill>
                <a:latin typeface="Abad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432000" indent="-324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Click to edit Master </a:t>
            </a:r>
            <a:r>
              <a:rPr b="0" lang="en-US" sz="2800" spc="-1" strike="noStrike">
                <a:solidFill>
                  <a:srgbClr val="000000"/>
                </a:solidFill>
                <a:latin typeface="Calibri"/>
              </a:rPr>
              <a:t>text styles</a:t>
            </a:r>
            <a:endParaRPr b="0" lang="en-U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a:t>
            </a:r>
            <a:r>
              <a:rPr b="0" lang="en-US" sz="1800" spc="-1" strike="noStrike">
                <a:solidFill>
                  <a:srgbClr val="000000"/>
                </a:solidFill>
                <a:latin typeface="Calibri"/>
              </a:rPr>
              <a:t>li</a:t>
            </a:r>
            <a:r>
              <a:rPr b="0" lang="en-US" sz="1800" spc="-1" strike="noStrike">
                <a:solidFill>
                  <a:srgbClr val="000000"/>
                </a:solidFill>
                <a:latin typeface="Calibri"/>
              </a:rPr>
              <a:t>c</a:t>
            </a:r>
            <a:r>
              <a:rPr b="0" lang="en-US" sz="1800" spc="-1" strike="noStrike">
                <a:solidFill>
                  <a:srgbClr val="000000"/>
                </a:solidFill>
                <a:latin typeface="Calibri"/>
              </a:rPr>
              <a:t>k </a:t>
            </a:r>
            <a:r>
              <a:rPr b="0" lang="en-US" sz="1800" spc="-1" strike="noStrike">
                <a:solidFill>
                  <a:srgbClr val="000000"/>
                </a:solidFill>
                <a:latin typeface="Calibri"/>
              </a:rPr>
              <a:t>t</a:t>
            </a:r>
            <a:r>
              <a:rPr b="0" lang="en-US" sz="1800" spc="-1" strike="noStrike">
                <a:solidFill>
                  <a:srgbClr val="000000"/>
                </a:solidFill>
                <a:latin typeface="Calibri"/>
              </a:rPr>
              <a:t>o </a:t>
            </a:r>
            <a:r>
              <a:rPr b="0" lang="en-US" sz="1800" spc="-1" strike="noStrike">
                <a:solidFill>
                  <a:srgbClr val="000000"/>
                </a:solidFill>
                <a:latin typeface="Calibri"/>
              </a:rPr>
              <a:t>e</a:t>
            </a:r>
            <a:r>
              <a:rPr b="0" lang="en-US" sz="1800" spc="-1" strike="noStrike">
                <a:solidFill>
                  <a:srgbClr val="000000"/>
                </a:solidFill>
                <a:latin typeface="Calibri"/>
              </a:rPr>
              <a:t>d</a:t>
            </a:r>
            <a:r>
              <a:rPr b="0" lang="en-US" sz="1800" spc="-1" strike="noStrike">
                <a:solidFill>
                  <a:srgbClr val="000000"/>
                </a:solidFill>
                <a:latin typeface="Calibri"/>
              </a:rPr>
              <a:t>it </a:t>
            </a:r>
            <a:r>
              <a:rPr b="0" lang="en-US" sz="1800" spc="-1" strike="noStrike">
                <a:solidFill>
                  <a:srgbClr val="000000"/>
                </a:solidFill>
                <a:latin typeface="Calibri"/>
              </a:rPr>
              <a:t>t</a:t>
            </a:r>
            <a:r>
              <a:rPr b="0" lang="en-US" sz="1800" spc="-1" strike="noStrike">
                <a:solidFill>
                  <a:srgbClr val="000000"/>
                </a:solidFill>
                <a:latin typeface="Calibri"/>
              </a:rPr>
              <a:t>h</a:t>
            </a:r>
            <a:r>
              <a:rPr b="0" lang="en-US" sz="1800" spc="-1" strike="noStrike">
                <a:solidFill>
                  <a:srgbClr val="000000"/>
                </a:solidFill>
                <a:latin typeface="Calibri"/>
              </a:rPr>
              <a:t>e </a:t>
            </a:r>
            <a:r>
              <a:rPr b="0" lang="en-US" sz="1800" spc="-1" strike="noStrike">
                <a:solidFill>
                  <a:srgbClr val="000000"/>
                </a:solidFill>
                <a:latin typeface="Calibri"/>
              </a:rPr>
              <a:t>ti</a:t>
            </a:r>
            <a:r>
              <a:rPr b="0" lang="en-US" sz="1800" spc="-1" strike="noStrike">
                <a:solidFill>
                  <a:srgbClr val="000000"/>
                </a:solidFill>
                <a:latin typeface="Calibri"/>
              </a:rPr>
              <a:t>tl</a:t>
            </a:r>
            <a:r>
              <a:rPr b="0" lang="en-US" sz="1800" spc="-1" strike="noStrike">
                <a:solidFill>
                  <a:srgbClr val="000000"/>
                </a:solidFill>
                <a:latin typeface="Calibri"/>
              </a:rPr>
              <a:t>e </a:t>
            </a:r>
            <a:r>
              <a:rPr b="0" lang="en-US" sz="1800" spc="-1" strike="noStrike">
                <a:solidFill>
                  <a:srgbClr val="000000"/>
                </a:solidFill>
                <a:latin typeface="Calibri"/>
              </a:rPr>
              <a:t>t</a:t>
            </a:r>
            <a:r>
              <a:rPr b="0" lang="en-US" sz="1800" spc="-1" strike="noStrike">
                <a:solidFill>
                  <a:srgbClr val="000000"/>
                </a:solidFill>
                <a:latin typeface="Calibri"/>
              </a:rPr>
              <a:t>e</a:t>
            </a:r>
            <a:r>
              <a:rPr b="0" lang="en-US" sz="1800" spc="-1" strike="noStrike">
                <a:solidFill>
                  <a:srgbClr val="000000"/>
                </a:solidFill>
                <a:latin typeface="Calibri"/>
              </a:rPr>
              <a:t>x</a:t>
            </a:r>
            <a:r>
              <a:rPr b="0" lang="en-US" sz="1800" spc="-1" strike="noStrike">
                <a:solidFill>
                  <a:srgbClr val="000000"/>
                </a:solidFill>
                <a:latin typeface="Calibri"/>
              </a:rPr>
              <a:t>t </a:t>
            </a:r>
            <a:r>
              <a:rPr b="0" lang="en-US" sz="1800" spc="-1" strike="noStrike">
                <a:solidFill>
                  <a:srgbClr val="000000"/>
                </a:solidFill>
                <a:latin typeface="Calibri"/>
              </a:rPr>
              <a:t>f</a:t>
            </a:r>
            <a:r>
              <a:rPr b="0" lang="en-US" sz="1800" spc="-1" strike="noStrike">
                <a:solidFill>
                  <a:srgbClr val="000000"/>
                </a:solidFill>
                <a:latin typeface="Calibri"/>
              </a:rPr>
              <a:t>o</a:t>
            </a:r>
            <a:r>
              <a:rPr b="0" lang="en-US" sz="1800" spc="-1" strike="noStrike">
                <a:solidFill>
                  <a:srgbClr val="000000"/>
                </a:solidFill>
                <a:latin typeface="Calibri"/>
              </a:rPr>
              <a:t>r</a:t>
            </a:r>
            <a:r>
              <a:rPr b="0" lang="en-US" sz="1800" spc="-1" strike="noStrike">
                <a:solidFill>
                  <a:srgbClr val="000000"/>
                </a:solidFill>
                <a:latin typeface="Calibri"/>
              </a:rPr>
              <a:t>m</a:t>
            </a:r>
            <a:r>
              <a:rPr b="0" lang="en-US" sz="1800" spc="-1" strike="noStrike">
                <a:solidFill>
                  <a:srgbClr val="000000"/>
                </a:solidFill>
                <a:latin typeface="Calibri"/>
              </a:rPr>
              <a:t>a</a:t>
            </a:r>
            <a:r>
              <a:rPr b="0" lang="en-US" sz="1800" spc="-1" strike="noStrike">
                <a:solidFill>
                  <a:srgbClr val="000000"/>
                </a:solidFill>
                <a:latin typeface="Calibri"/>
              </a:rPr>
              <a:t>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api.spacexdata.com/v4/rockets/" TargetMode="External"/><Relationship Id="rId3" Type="http://schemas.openxmlformats.org/officeDocument/2006/relationships/hyperlink" Target="https://api.spacexdata.com/v4/launchpads/" TargetMode="External"/><Relationship Id="rId4" Type="http://schemas.openxmlformats.org/officeDocument/2006/relationships/hyperlink" Target="https://api.spacexdata.com/v4/payloads/" TargetMode="External"/><Relationship Id="rId5" Type="http://schemas.openxmlformats.org/officeDocument/2006/relationships/hyperlink" Target="https://api.spacexdata.com/v4/cores/" TargetMode="External"/><Relationship Id="rId6" Type="http://schemas.openxmlformats.org/officeDocument/2006/relationships/hyperlink" Target="https://api.spacexdata.com/v4/launches/past" TargetMode="External"/><Relationship Id="rId7"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3683520" cy="91476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SEYEDAHMA</a:t>
            </a:r>
            <a:r>
              <a:rPr b="0" lang="en-US" sz="1800" spc="-1" strike="noStrike">
                <a:solidFill>
                  <a:srgbClr val="e7e6e6"/>
                </a:solidFill>
                <a:latin typeface="Abadi"/>
                <a:ea typeface="SF Pro"/>
              </a:rPr>
              <a:t>D </a:t>
            </a:r>
            <a:r>
              <a:rPr b="0" lang="en-US" sz="1800" spc="-1" strike="noStrike">
                <a:solidFill>
                  <a:srgbClr val="e7e6e6"/>
                </a:solidFill>
                <a:latin typeface="Abadi"/>
                <a:ea typeface="SF Pro"/>
              </a:rPr>
              <a:t>MOUSAVIHA</a:t>
            </a:r>
            <a:r>
              <a:rPr b="0" lang="en-US" sz="1800" spc="-1" strike="noStrike">
                <a:solidFill>
                  <a:srgbClr val="e7e6e6"/>
                </a:solidFill>
                <a:latin typeface="Abadi"/>
                <a:ea typeface="SF Pro"/>
              </a:rPr>
              <a:t>GHDOUST</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2024-F</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PlaceHolder 1"/>
          <p:cNvSpPr>
            <a:spLocks noGrp="1"/>
          </p:cNvSpPr>
          <p:nvPr>
            <p:ph/>
          </p:nvPr>
        </p:nvSpPr>
        <p:spPr>
          <a:xfrm>
            <a:off x="770040" y="1825560"/>
            <a:ext cx="9745200" cy="4350960"/>
          </a:xfrm>
          <a:prstGeom prst="rect">
            <a:avLst/>
          </a:prstGeom>
          <a:noFill/>
          <a:ln w="0">
            <a:noFill/>
          </a:ln>
        </p:spPr>
        <p:txBody>
          <a:bodyPr anchor="t">
            <a:noAutofit/>
          </a:bodyPr>
          <a:p>
            <a:pPr>
              <a:lnSpc>
                <a:spcPct val="100000"/>
              </a:lnSpc>
              <a:spcBef>
                <a:spcPts val="1400"/>
              </a:spcBef>
              <a:buNone/>
            </a:pPr>
            <a:r>
              <a:rPr b="0" lang="en-US" sz="1400" spc="-1" strike="noStrike">
                <a:solidFill>
                  <a:srgbClr val="292929"/>
                </a:solidFill>
                <a:latin typeface="Abadi"/>
              </a:rPr>
              <a:t>Summarize what charts were plotted and why you used those charts</a:t>
            </a:r>
            <a:endParaRPr b="0" lang="en-US" sz="1400" spc="-1" strike="noStrike">
              <a:solidFill>
                <a:srgbClr val="000000"/>
              </a:solidFill>
              <a:latin typeface="Calibri"/>
            </a:endParaRPr>
          </a:p>
          <a:p>
            <a:pPr>
              <a:lnSpc>
                <a:spcPct val="100000"/>
              </a:lnSpc>
              <a:spcBef>
                <a:spcPts val="1400"/>
              </a:spcBef>
              <a:buNone/>
            </a:pPr>
            <a:r>
              <a:rPr b="0" lang="en-US" sz="1400" spc="-1" strike="noStrike">
                <a:solidFill>
                  <a:srgbClr val="292929"/>
                </a:solidFill>
                <a:latin typeface="Abadi"/>
                <a:ea typeface="Noto Sans CJK SC"/>
              </a:rPr>
              <a:t>We used a scatter plot for showing FlightNumber vs. PayloadMass relations. Then using a scatter chart we see that different launch sites have different success rates. Then we plot a scatter chart  to show different flight numbers vs launch sites and success status using colors. Then We also show  the relationship between launch sites and their payload mass and success status using color using scatter plot. Next, we show relationship between success rate and orbit type using a scatter plot again. Next a bar chart to find which orbits have high sucess rate. After that we show relationship between FlightNumber and Orbit type using scatter plot again and then </a:t>
            </a:r>
            <a:r>
              <a:rPr b="0" lang="en-US" sz="1400" spc="-1" strike="noStrike">
                <a:solidFill>
                  <a:srgbClr val="292929"/>
                </a:solidFill>
                <a:latin typeface="Abadi"/>
              </a:rPr>
              <a:t>FlightNumber vs Orbit vs success state as color in a scatter plot again. Then a line graph shoing  that the sucess rate since 2013 kept increasing till 2020.</a:t>
            </a:r>
            <a:endParaRPr b="0" lang="en-US" sz="1400" spc="-1" strike="noStrike">
              <a:solidFill>
                <a:srgbClr val="000000"/>
              </a:solidFill>
              <a:latin typeface="Calibri"/>
            </a:endParaRPr>
          </a:p>
          <a:p>
            <a:pPr>
              <a:lnSpc>
                <a:spcPct val="100000"/>
              </a:lnSpc>
              <a:spcBef>
                <a:spcPts val="1400"/>
              </a:spcBef>
              <a:buNone/>
            </a:pPr>
            <a:endParaRPr b="0" lang="en-US" sz="14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GitHub URL: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https://github.com/ahmadmsvh/IBM-data-science-course/blob/main/capstone/jupyter-labs-eda-dataviz.ipynb.jupyterlite.ipynb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33"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3" name="PlaceHolder 2"/>
          <p:cNvSpPr>
            <a:spLocks noGrp="1"/>
          </p:cNvSpPr>
          <p:nvPr>
            <p:ph type="sldNum" idx="2"/>
          </p:nvPr>
        </p:nvSpPr>
        <p:spPr/>
        <p:txBody>
          <a:bodyPr/>
          <a:p>
            <a:fld id="{08FF22C2-8320-40DE-B421-E84D727D579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PlaceHolder 1"/>
          <p:cNvSpPr>
            <a:spLocks noGrp="1"/>
          </p:cNvSpPr>
          <p:nvPr>
            <p:ph/>
          </p:nvPr>
        </p:nvSpPr>
        <p:spPr>
          <a:xfrm>
            <a:off x="770040" y="1753560"/>
            <a:ext cx="8975160" cy="435096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First we Import pandas and numpy Libraries then Create a landing outcome label from Outcome column in the dataframe</a:t>
            </a: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	</a:t>
            </a: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GitHub URL:</a:t>
            </a:r>
            <a:endParaRPr b="0" lang="en-US" sz="2200" spc="-1" strike="noStrike">
              <a:solidFill>
                <a:srgbClr val="000000"/>
              </a:solidFill>
              <a:latin typeface="Calibri"/>
            </a:endParaRPr>
          </a:p>
          <a:p>
            <a:pPr>
              <a:lnSpc>
                <a:spcPct val="100000"/>
              </a:lnSpc>
              <a:buNone/>
            </a:pPr>
            <a:r>
              <a:rPr b="0" lang="en-US" sz="1200" spc="-1" strike="noStrike">
                <a:solidFill>
                  <a:srgbClr val="292929"/>
                </a:solidFill>
                <a:latin typeface="Abadi"/>
              </a:rPr>
              <a:t>https://github.com/ahmadmsvh/IBM-data-science-course/blob/main/capstone/labs-jupyter-spacex-Data%20wrangling.ipynb</a:t>
            </a:r>
            <a:endParaRPr b="0" lang="en-US" sz="1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3" name="PlaceHolder 2"/>
          <p:cNvSpPr>
            <a:spLocks noGrp="1"/>
          </p:cNvSpPr>
          <p:nvPr>
            <p:ph type="sldNum" idx="2"/>
          </p:nvPr>
        </p:nvSpPr>
        <p:spPr/>
        <p:txBody>
          <a:bodyPr/>
          <a:p>
            <a:fld id="{854CD047-7B85-439D-A1CC-CB403459CF4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PlaceHolder 1"/>
          <p:cNvSpPr>
            <a:spLocks noGrp="1"/>
          </p:cNvSpPr>
          <p:nvPr>
            <p:ph/>
          </p:nvPr>
        </p:nvSpPr>
        <p:spPr>
          <a:xfrm>
            <a:off x="770040" y="1806480"/>
            <a:ext cx="9745200" cy="43509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Using bullet point format, summarize the SQL queries you performed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GitHub url:</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3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E5DFE249-84EF-49A5-B0D8-1A82624EB428}"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PlaceHolder 1"/>
          <p:cNvSpPr>
            <a:spLocks noGrp="1"/>
          </p:cNvSpPr>
          <p:nvPr>
            <p:ph/>
          </p:nvPr>
        </p:nvSpPr>
        <p:spPr>
          <a:xfrm>
            <a:off x="838080" y="1874880"/>
            <a:ext cx="10515240" cy="4350960"/>
          </a:xfrm>
          <a:prstGeom prst="rect">
            <a:avLst/>
          </a:prstGeom>
          <a:noFill/>
          <a:ln w="0">
            <a:noFill/>
          </a:ln>
        </p:spPr>
        <p:txBody>
          <a:bodyPr lIns="90000" rIns="90000" tIns="45000" bIns="45000" anchor="t">
            <a:normAutofit fontScale="58000"/>
          </a:bodyPr>
          <a:p>
            <a:pPr>
              <a:lnSpc>
                <a:spcPct val="100000"/>
              </a:lnSpc>
              <a:spcBef>
                <a:spcPts val="1400"/>
              </a:spcBef>
              <a:buNone/>
            </a:pPr>
            <a:r>
              <a:rPr b="0" lang="en-US" sz="2200" spc="-1" strike="noStrike">
                <a:solidFill>
                  <a:srgbClr val="292929"/>
                </a:solidFill>
                <a:latin typeface="Abadi"/>
              </a:rPr>
              <a:t>Summarize what map objects such as markers, circles, lines, etc. you created and added to a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Explain why you added those objects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To show some geographical patterns about launch sites we used folium library to create a folium map object with the coordinates of launch sites added to it. Then we Create and add folium.Circle and folium.Marker for each launch site on the site map then we created markers for all launch records. If a launch was successful (class=1), then we used a green marker and if a launch was failed, we used a red marker (class=0).</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Then created a MarkerCluster object and for each launch result in spacex_df data frame, added a folium.Marker to marker_cluster.</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Then we added a MousePosition on the map to get coordinate for a mouse over a point on the map. As such, while you are exploring the map, you can easily find the coordinates of any points.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Next we Drew a PolyLine between a launch site to the selected coastline point and showed the calculated distance on the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GitHub URL: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https://github.com/ahmadmsvh/IBM-data-science-course/blob/main/capstone/lab_jupyter_launch_site_location.jupyterlite.ipynb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3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2"/>
          </p:nvPr>
        </p:nvSpPr>
        <p:spPr/>
        <p:txBody>
          <a:bodyPr/>
          <a:p>
            <a:fld id="{008C8AD2-72ED-4BCF-892B-D8464FAE0619}"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p:nvPr>
        </p:nvSpPr>
        <p:spPr>
          <a:xfrm>
            <a:off x="770040" y="1825560"/>
            <a:ext cx="9745200" cy="4350960"/>
          </a:xfrm>
          <a:prstGeom prst="rect">
            <a:avLst/>
          </a:prstGeom>
          <a:noFill/>
          <a:ln w="0">
            <a:noFill/>
          </a:ln>
        </p:spPr>
        <p:txBody>
          <a:bodyPr anchor="t">
            <a:normAutofit fontScale="85000"/>
          </a:bodyPr>
          <a:p>
            <a:pPr>
              <a:lnSpc>
                <a:spcPct val="100000"/>
              </a:lnSpc>
              <a:spcBef>
                <a:spcPts val="1400"/>
              </a:spcBef>
              <a:buNone/>
            </a:pPr>
            <a:r>
              <a:rPr b="0" lang="en-US" sz="2200" spc="-1" strike="noStrike">
                <a:solidFill>
                  <a:srgbClr val="292929"/>
                </a:solidFill>
                <a:latin typeface="Abadi"/>
              </a:rPr>
              <a:t>Summarize what plots/graphs and interactions you have added to a dashboard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Explain why you added those plots and interactions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In the dashboard we used a dropdown menu to select the launch site and also we used a range slider to select the time desired time span.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For visualizations we made a pie chart to show success and faliur rate, and a scatter plot to show success state vs payload mass and showing corresponding booster version usng colors.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GitHub URL: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https://github.com/ahmadmsvh/IBM-data-science-course/blob/main/capstone/lab_jupyter_launch_site_location.jupyterlite.ipynb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4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2"/>
          </p:nvPr>
        </p:nvSpPr>
        <p:spPr/>
        <p:txBody>
          <a:bodyPr/>
          <a:p>
            <a:fld id="{E9937D52-2959-4364-9A54-BA25FDC29704}"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fontScale="86000"/>
          </a:bodyPr>
          <a:p>
            <a:pPr>
              <a:lnSpc>
                <a:spcPct val="100000"/>
              </a:lnSpc>
              <a:spcBef>
                <a:spcPts val="1400"/>
              </a:spcBef>
              <a:buNone/>
            </a:pPr>
            <a:r>
              <a:rPr b="0" lang="en-US" sz="2200" spc="-1" strike="noStrike">
                <a:solidFill>
                  <a:srgbClr val="292929"/>
                </a:solidFill>
                <a:latin typeface="Abadi"/>
              </a:rPr>
              <a:t>Summarize how you built, evaluated, improved, and found the best performing classification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You need present your model development process using key phrases and flowchart</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made four models as SVM, Classification Trees, Logistic Regression and KNN. And found best Hyperparameter using GridSearchCV method. And we evaluate each model using score method and test data. Evaluations resulte in that the three of four models are equally qualified to used as our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First we standardized data and then split data to train/test collections.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GitHub URL: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https://github.com/ahmadmsvh/IBM-data-science-course/blob/main/capstone/SpaceX_Machine_Learning_Prediction_Part_5.jupyterlite.ipynb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4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3" name="PlaceHolder 2"/>
          <p:cNvSpPr>
            <a:spLocks noGrp="1"/>
          </p:cNvSpPr>
          <p:nvPr>
            <p:ph type="sldNum" idx="2"/>
          </p:nvPr>
        </p:nvSpPr>
        <p:spPr/>
        <p:txBody>
          <a:bodyPr/>
          <a:p>
            <a:fld id="{40A06511-3D43-41B8-9DE1-453C8F422AA5}"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endParaRPr b="0" lang="en-US" sz="2200" spc="-1" strike="noStrike">
              <a:latin typeface="Arial"/>
            </a:endParaRPr>
          </a:p>
          <a:p>
            <a:pPr>
              <a:lnSpc>
                <a:spcPct val="90000"/>
              </a:lnSpc>
              <a:spcBef>
                <a:spcPts val="499"/>
              </a:spcBef>
              <a:buNone/>
            </a:pPr>
            <a:endParaRPr b="0" lang="en-US" sz="1800" spc="-1" strike="noStrike">
              <a:latin typeface="Arial"/>
            </a:endParaRPr>
          </a:p>
        </p:txBody>
      </p:sp>
      <p:sp>
        <p:nvSpPr>
          <p:cNvPr id="24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46" name=""/>
          <p:cNvSpPr txBox="1"/>
          <p:nvPr/>
        </p:nvSpPr>
        <p:spPr>
          <a:xfrm>
            <a:off x="1371600" y="2971800"/>
            <a:ext cx="5257800" cy="2288160"/>
          </a:xfrm>
          <a:prstGeom prst="rect">
            <a:avLst/>
          </a:prstGeom>
          <a:noFill/>
          <a:ln w="0">
            <a:noFill/>
          </a:ln>
        </p:spPr>
        <p:txBody>
          <a:bodyPr lIns="90000" rIns="90000" tIns="45000" bIns="45000" anchor="t">
            <a:noAutofit/>
          </a:bodyPr>
          <a:p>
            <a:endParaRPr b="0" lang="en-US" sz="1400" spc="-1" strike="noStrike">
              <a:latin typeface="Arial"/>
            </a:endParaRPr>
          </a:p>
          <a:p>
            <a:endParaRPr b="0" lang="en-US" sz="1400" spc="-1" strike="noStrike">
              <a:latin typeface="Arial"/>
            </a:endParaRPr>
          </a:p>
          <a:p>
            <a:r>
              <a:rPr b="0" lang="en-US" sz="1400" spc="-1" strike="noStrike">
                <a:latin typeface="Arial"/>
              </a:rPr>
              <a:t>Accuracy for Logistics Regression method: 0.8333333333333334</a:t>
            </a:r>
            <a:endParaRPr b="0" lang="en-US" sz="1400" spc="-1" strike="noStrike">
              <a:latin typeface="Arial"/>
            </a:endParaRPr>
          </a:p>
          <a:p>
            <a:r>
              <a:rPr b="0" lang="en-US" sz="1400" spc="-1" strike="noStrike">
                <a:latin typeface="Arial"/>
              </a:rPr>
              <a:t>Accuracy for Support Vector Machine method: 0.8333333333333334</a:t>
            </a:r>
            <a:endParaRPr b="0" lang="en-US" sz="1400" spc="-1" strike="noStrike">
              <a:latin typeface="Arial"/>
            </a:endParaRPr>
          </a:p>
          <a:p>
            <a:r>
              <a:rPr b="0" lang="en-US" sz="1400" spc="-1" strike="noStrike">
                <a:latin typeface="Arial"/>
              </a:rPr>
              <a:t>Accuracy for Decision tree method: 0.7222222222222222</a:t>
            </a:r>
            <a:endParaRPr b="0" lang="en-US" sz="1400" spc="-1" strike="noStrike">
              <a:latin typeface="Arial"/>
            </a:endParaRPr>
          </a:p>
          <a:p>
            <a:r>
              <a:rPr b="0" lang="en-US" sz="1400" spc="-1" strike="noStrike">
                <a:latin typeface="Arial"/>
              </a:rPr>
              <a:t>Accuracy for K nearsdt neighbors method: 0.8333333333333334</a:t>
            </a:r>
            <a:endParaRPr b="0" lang="en-US" sz="1400" spc="-1" strike="noStrike">
              <a:latin typeface="Arial"/>
            </a:endParaRPr>
          </a:p>
          <a:p>
            <a:endParaRPr b="0" lang="en-US" sz="1400" spc="-1" strike="noStrike">
              <a:latin typeface="Arial"/>
            </a:endParaRPr>
          </a:p>
          <a:p>
            <a:endParaRPr b="0" lang="en-US" sz="1400" spc="-1" strike="noStrike">
              <a:latin typeface="Arial"/>
            </a:endParaRPr>
          </a:p>
        </p:txBody>
      </p:sp>
      <p:sp>
        <p:nvSpPr>
          <p:cNvPr id="2" name="PlaceHolder 1"/>
          <p:cNvSpPr>
            <a:spLocks noGrp="1"/>
          </p:cNvSpPr>
          <p:nvPr>
            <p:ph type="sldNum" idx="2"/>
          </p:nvPr>
        </p:nvSpPr>
        <p:spPr/>
        <p:txBody>
          <a:bodyPr/>
          <a:p>
            <a:fld id="{8A113BD9-8616-4C2D-8616-21F0F0DC898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49" name="" descr=""/>
          <p:cNvPicPr/>
          <p:nvPr/>
        </p:nvPicPr>
        <p:blipFill>
          <a:blip r:embed="rId2"/>
          <a:stretch/>
        </p:blipFill>
        <p:spPr>
          <a:xfrm>
            <a:off x="1371600" y="1371600"/>
            <a:ext cx="9458280" cy="4224960"/>
          </a:xfrm>
          <a:prstGeom prst="rect">
            <a:avLst/>
          </a:prstGeom>
          <a:ln w="0">
            <a:noFill/>
          </a:ln>
        </p:spPr>
      </p:pic>
      <p:sp>
        <p:nvSpPr>
          <p:cNvPr id="250" name=""/>
          <p:cNvSpPr txBox="1"/>
          <p:nvPr/>
        </p:nvSpPr>
        <p:spPr>
          <a:xfrm>
            <a:off x="1371600" y="5943600"/>
            <a:ext cx="9372600" cy="602280"/>
          </a:xfrm>
          <a:prstGeom prst="rect">
            <a:avLst/>
          </a:prstGeom>
          <a:noFill/>
          <a:ln w="0">
            <a:noFill/>
          </a:ln>
        </p:spPr>
        <p:txBody>
          <a:bodyPr lIns="90000" rIns="90000" tIns="45000" bIns="45000" anchor="t">
            <a:noAutofit/>
          </a:bodyPr>
          <a:p>
            <a:r>
              <a:rPr b="0" lang="en-US" sz="1800" spc="-1" strike="noStrike">
                <a:latin typeface="Arial"/>
              </a:rPr>
              <a:t>It is obvious that most flights and even most successful flights take placed in CCAFS SLC 40 launch site</a:t>
            </a:r>
            <a:endParaRPr b="0" lang="en-US" sz="1800" spc="-1" strike="noStrike">
              <a:latin typeface="Arial"/>
            </a:endParaRPr>
          </a:p>
        </p:txBody>
      </p:sp>
      <p:sp>
        <p:nvSpPr>
          <p:cNvPr id="2" name="PlaceHolder 1"/>
          <p:cNvSpPr>
            <a:spLocks noGrp="1"/>
          </p:cNvSpPr>
          <p:nvPr>
            <p:ph type="sldNum" idx="2"/>
          </p:nvPr>
        </p:nvSpPr>
        <p:spPr/>
        <p:txBody>
          <a:bodyPr/>
          <a:p>
            <a:fld id="{A5F38235-5A9C-47D2-8FAD-37DD951230E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52" name="" descr=""/>
          <p:cNvPicPr/>
          <p:nvPr/>
        </p:nvPicPr>
        <p:blipFill>
          <a:blip r:embed="rId2"/>
          <a:stretch/>
        </p:blipFill>
        <p:spPr>
          <a:xfrm>
            <a:off x="2095920" y="1434960"/>
            <a:ext cx="7962480" cy="4737240"/>
          </a:xfrm>
          <a:prstGeom prst="rect">
            <a:avLst/>
          </a:prstGeom>
          <a:ln w="0">
            <a:noFill/>
          </a:ln>
        </p:spPr>
      </p:pic>
      <p:sp>
        <p:nvSpPr>
          <p:cNvPr id="2" name="PlaceHolder 1"/>
          <p:cNvSpPr>
            <a:spLocks noGrp="1"/>
          </p:cNvSpPr>
          <p:nvPr>
            <p:ph type="sldNum" idx="2"/>
          </p:nvPr>
        </p:nvSpPr>
        <p:spPr/>
        <p:txBody>
          <a:bodyPr/>
          <a:p>
            <a:fld id="{6B56D519-75C6-4F16-962C-15B1A7122AF0}"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283F795-DFB4-43B4-A471-5E8392F9B0B4}"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a:t>
            </a:r>
            <a:r>
              <a:rPr b="0" lang="en-US" sz="2200" spc="-1" strike="noStrike">
                <a:solidFill>
                  <a:srgbClr val="292929"/>
                </a:solidFill>
                <a:latin typeface="Abadi"/>
              </a:rPr>
              <a:t>e </a:t>
            </a:r>
            <a:r>
              <a:rPr b="0" lang="en-US" sz="2200" spc="-1" strike="noStrike">
                <a:solidFill>
                  <a:srgbClr val="292929"/>
                </a:solidFill>
                <a:latin typeface="Abadi"/>
              </a:rPr>
              <a:t>Summar</a:t>
            </a:r>
            <a:r>
              <a:rPr b="0" lang="en-US" sz="2200" spc="-1" strike="noStrike">
                <a:solidFill>
                  <a:srgbClr val="292929"/>
                </a:solidFill>
                <a:latin typeface="Abadi"/>
              </a:rPr>
              <a:t>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a:t>
            </a:r>
            <a:r>
              <a:rPr b="0" lang="en-US" sz="2200" spc="-1" strike="noStrike">
                <a:solidFill>
                  <a:srgbClr val="292929"/>
                </a:solidFill>
                <a:latin typeface="Abadi"/>
              </a:rPr>
              <a:t>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a:t>
            </a:r>
            <a:r>
              <a:rPr b="0" lang="en-US" sz="2200" spc="-1" strike="noStrike">
                <a:solidFill>
                  <a:srgbClr val="292929"/>
                </a:solidFill>
                <a:latin typeface="Abadi"/>
              </a:rPr>
              <a:t>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a:t>
            </a:r>
            <a:r>
              <a:rPr b="0" lang="en-US" sz="2200" spc="-1" strike="noStrike">
                <a:solidFill>
                  <a:srgbClr val="292929"/>
                </a:solidFill>
                <a:latin typeface="Abadi"/>
              </a:rPr>
              <a:t>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a:t>
            </a:r>
            <a:r>
              <a:rPr b="0" lang="en-US" sz="2200" spc="-1" strike="noStrike">
                <a:solidFill>
                  <a:srgbClr val="292929"/>
                </a:solidFill>
                <a:latin typeface="Abadi"/>
              </a:rPr>
              <a:t>x</a:t>
            </a:r>
            <a:endParaRPr b="0" lang="en-US"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a:t>
            </a:r>
            <a:r>
              <a:rPr b="0" lang="en-US" sz="4000" spc="-1" strike="noStrike">
                <a:solidFill>
                  <a:srgbClr val="0b49cb"/>
                </a:solidFill>
                <a:latin typeface="Abadi"/>
                <a:ea typeface="IBM Plex Mono SemiBold"/>
              </a:rPr>
              <a:t>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54" name="" descr=""/>
          <p:cNvPicPr/>
          <p:nvPr/>
        </p:nvPicPr>
        <p:blipFill>
          <a:blip r:embed="rId2"/>
          <a:stretch/>
        </p:blipFill>
        <p:spPr>
          <a:xfrm>
            <a:off x="4810320" y="1600200"/>
            <a:ext cx="6848280" cy="5029200"/>
          </a:xfrm>
          <a:prstGeom prst="rect">
            <a:avLst/>
          </a:prstGeom>
          <a:ln w="0">
            <a:noFill/>
          </a:ln>
        </p:spPr>
      </p:pic>
      <p:sp>
        <p:nvSpPr>
          <p:cNvPr id="255" name=""/>
          <p:cNvSpPr txBox="1"/>
          <p:nvPr/>
        </p:nvSpPr>
        <p:spPr>
          <a:xfrm>
            <a:off x="914400" y="2971800"/>
            <a:ext cx="3429000" cy="1114200"/>
          </a:xfrm>
          <a:prstGeom prst="rect">
            <a:avLst/>
          </a:prstGeom>
          <a:noFill/>
          <a:ln w="0">
            <a:noFill/>
          </a:ln>
        </p:spPr>
        <p:txBody>
          <a:bodyPr lIns="90000" rIns="90000" tIns="45000" bIns="45000" anchor="t">
            <a:noAutofit/>
          </a:bodyPr>
          <a:p>
            <a:r>
              <a:rPr b="0" lang="en-US" sz="1800" spc="-1" strike="noStrike">
                <a:latin typeface="Arial"/>
              </a:rPr>
              <a:t>This is abvious that there is no succeeded flight in SO orbit</a:t>
            </a:r>
            <a:endParaRPr b="0" lang="en-US" sz="1800" spc="-1" strike="noStrike">
              <a:latin typeface="Arial"/>
            </a:endParaRPr>
          </a:p>
          <a:p>
            <a:r>
              <a:rPr b="0" lang="en-US" sz="1800" spc="-1" strike="noStrike">
                <a:latin typeface="Arial"/>
              </a:rPr>
              <a:t>And all flights in GEO, ES-11 and SSO orbits are succeeded </a:t>
            </a:r>
            <a:endParaRPr b="0" lang="en-US" sz="1800" spc="-1" strike="noStrike">
              <a:latin typeface="Arial"/>
            </a:endParaRPr>
          </a:p>
        </p:txBody>
      </p:sp>
      <p:sp>
        <p:nvSpPr>
          <p:cNvPr id="2" name="PlaceHolder 1"/>
          <p:cNvSpPr>
            <a:spLocks noGrp="1"/>
          </p:cNvSpPr>
          <p:nvPr>
            <p:ph type="sldNum" idx="2"/>
          </p:nvPr>
        </p:nvSpPr>
        <p:spPr/>
        <p:txBody>
          <a:bodyPr/>
          <a:p>
            <a:fld id="{60D837B4-62DB-4E49-8DC3-129F9ADF888A}"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57" name="" descr=""/>
          <p:cNvPicPr/>
          <p:nvPr/>
        </p:nvPicPr>
        <p:blipFill>
          <a:blip r:embed="rId2"/>
          <a:stretch/>
        </p:blipFill>
        <p:spPr>
          <a:xfrm>
            <a:off x="2215080" y="1464840"/>
            <a:ext cx="8300520" cy="5164560"/>
          </a:xfrm>
          <a:prstGeom prst="rect">
            <a:avLst/>
          </a:prstGeom>
          <a:ln w="0">
            <a:noFill/>
          </a:ln>
        </p:spPr>
      </p:pic>
      <p:sp>
        <p:nvSpPr>
          <p:cNvPr id="2" name="PlaceHolder 1"/>
          <p:cNvSpPr>
            <a:spLocks noGrp="1"/>
          </p:cNvSpPr>
          <p:nvPr>
            <p:ph type="sldNum" idx="2"/>
          </p:nvPr>
        </p:nvSpPr>
        <p:spPr/>
        <p:txBody>
          <a:bodyPr/>
          <a:p>
            <a:fld id="{011987CD-18B4-410C-846C-5E219FBCBA4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59" name="" descr=""/>
          <p:cNvPicPr/>
          <p:nvPr/>
        </p:nvPicPr>
        <p:blipFill>
          <a:blip r:embed="rId2"/>
          <a:stretch/>
        </p:blipFill>
        <p:spPr>
          <a:xfrm>
            <a:off x="2008080" y="1481760"/>
            <a:ext cx="8050320" cy="5009040"/>
          </a:xfrm>
          <a:prstGeom prst="rect">
            <a:avLst/>
          </a:prstGeom>
          <a:ln w="0">
            <a:noFill/>
          </a:ln>
        </p:spPr>
      </p:pic>
      <p:sp>
        <p:nvSpPr>
          <p:cNvPr id="2" name="PlaceHolder 1"/>
          <p:cNvSpPr>
            <a:spLocks noGrp="1"/>
          </p:cNvSpPr>
          <p:nvPr>
            <p:ph type="sldNum" idx="2"/>
          </p:nvPr>
        </p:nvSpPr>
        <p:spPr/>
        <p:txBody>
          <a:bodyPr/>
          <a:p>
            <a:fld id="{79640112-82C6-4F4C-AFDF-E1651F241CDB}"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61" name="" descr=""/>
          <p:cNvPicPr/>
          <p:nvPr/>
        </p:nvPicPr>
        <p:blipFill>
          <a:blip r:embed="rId2"/>
          <a:stretch/>
        </p:blipFill>
        <p:spPr>
          <a:xfrm>
            <a:off x="2286000" y="1600200"/>
            <a:ext cx="7086600" cy="4808880"/>
          </a:xfrm>
          <a:prstGeom prst="rect">
            <a:avLst/>
          </a:prstGeom>
          <a:ln w="0">
            <a:noFill/>
          </a:ln>
        </p:spPr>
      </p:pic>
      <p:sp>
        <p:nvSpPr>
          <p:cNvPr id="2" name="PlaceHolder 1"/>
          <p:cNvSpPr>
            <a:spLocks noGrp="1"/>
          </p:cNvSpPr>
          <p:nvPr>
            <p:ph type="sldNum" idx="2"/>
          </p:nvPr>
        </p:nvSpPr>
        <p:spPr/>
        <p:txBody>
          <a:bodyPr/>
          <a:p>
            <a:fld id="{A0B7492A-FCB0-4FCD-A66E-925ADE34DDD2}"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sp>
        <p:nvSpPr>
          <p:cNvPr id="263" name=""/>
          <p:cNvSpPr txBox="1"/>
          <p:nvPr/>
        </p:nvSpPr>
        <p:spPr>
          <a:xfrm>
            <a:off x="4114800" y="5029200"/>
            <a:ext cx="3886200" cy="346320"/>
          </a:xfrm>
          <a:prstGeom prst="rect">
            <a:avLst/>
          </a:prstGeom>
          <a:noFill/>
          <a:ln w="0">
            <a:noFill/>
          </a:ln>
        </p:spPr>
        <p:txBody>
          <a:bodyPr lIns="90000" rIns="90000" tIns="45000" bIns="45000" anchor="t">
            <a:noAutofit/>
          </a:bodyPr>
          <a:p>
            <a:r>
              <a:rPr b="0" lang="en-US" sz="1800" spc="-1" strike="noStrike">
                <a:latin typeface="Arial"/>
              </a:rPr>
              <a:t>There are four different launch site </a:t>
            </a:r>
            <a:endParaRPr b="0" lang="en-US" sz="1800" spc="-1" strike="noStrike">
              <a:latin typeface="Arial"/>
            </a:endParaRPr>
          </a:p>
        </p:txBody>
      </p:sp>
      <p:pic>
        <p:nvPicPr>
          <p:cNvPr id="264" name="" descr=""/>
          <p:cNvPicPr/>
          <p:nvPr/>
        </p:nvPicPr>
        <p:blipFill>
          <a:blip r:embed="rId2"/>
          <a:stretch/>
        </p:blipFill>
        <p:spPr>
          <a:xfrm>
            <a:off x="1600200" y="1695960"/>
            <a:ext cx="8629200" cy="2876040"/>
          </a:xfrm>
          <a:prstGeom prst="rect">
            <a:avLst/>
          </a:prstGeom>
          <a:ln w="0">
            <a:noFill/>
          </a:ln>
        </p:spPr>
      </p:pic>
      <p:sp>
        <p:nvSpPr>
          <p:cNvPr id="2" name="PlaceHolder 1"/>
          <p:cNvSpPr>
            <a:spLocks noGrp="1"/>
          </p:cNvSpPr>
          <p:nvPr>
            <p:ph type="sldNum" idx="2"/>
          </p:nvPr>
        </p:nvSpPr>
        <p:spPr/>
        <p:txBody>
          <a:bodyPr/>
          <a:p>
            <a:fld id="{43D991D9-638D-4D01-A958-6D8B88E7706B}"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66" name="" descr=""/>
          <p:cNvPicPr/>
          <p:nvPr/>
        </p:nvPicPr>
        <p:blipFill>
          <a:blip r:embed="rId2"/>
          <a:stretch/>
        </p:blipFill>
        <p:spPr>
          <a:xfrm>
            <a:off x="685800" y="1815120"/>
            <a:ext cx="10731960" cy="2985480"/>
          </a:xfrm>
          <a:prstGeom prst="rect">
            <a:avLst/>
          </a:prstGeom>
          <a:ln w="0">
            <a:noFill/>
          </a:ln>
        </p:spPr>
      </p:pic>
      <p:sp>
        <p:nvSpPr>
          <p:cNvPr id="2" name="PlaceHolder 1"/>
          <p:cNvSpPr>
            <a:spLocks noGrp="1"/>
          </p:cNvSpPr>
          <p:nvPr>
            <p:ph type="sldNum" idx="2"/>
          </p:nvPr>
        </p:nvSpPr>
        <p:spPr/>
        <p:txBody>
          <a:bodyPr/>
          <a:p>
            <a:fld id="{BFA40634-FF92-4FC0-B423-10C2F950710F}"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sp>
        <p:nvSpPr>
          <p:cNvPr id="268" name=""/>
          <p:cNvSpPr txBox="1"/>
          <p:nvPr/>
        </p:nvSpPr>
        <p:spPr>
          <a:xfrm>
            <a:off x="1299600" y="3886200"/>
            <a:ext cx="8686800" cy="346320"/>
          </a:xfrm>
          <a:prstGeom prst="rect">
            <a:avLst/>
          </a:prstGeom>
          <a:noFill/>
          <a:ln w="0">
            <a:noFill/>
          </a:ln>
        </p:spPr>
        <p:txBody>
          <a:bodyPr lIns="90000" rIns="90000" tIns="45000" bIns="45000" anchor="t">
            <a:noAutofit/>
          </a:bodyPr>
          <a:p>
            <a:r>
              <a:rPr b="0" lang="en-US" sz="1800" spc="-1" strike="noStrike">
                <a:latin typeface="Arial"/>
              </a:rPr>
              <a:t>As you can see total payload successfully delivered is 45596 kg</a:t>
            </a:r>
            <a:endParaRPr b="0" lang="en-US" sz="1800" spc="-1" strike="noStrike">
              <a:latin typeface="Arial"/>
            </a:endParaRPr>
          </a:p>
        </p:txBody>
      </p:sp>
      <p:pic>
        <p:nvPicPr>
          <p:cNvPr id="269" name="" descr=""/>
          <p:cNvPicPr/>
          <p:nvPr/>
        </p:nvPicPr>
        <p:blipFill>
          <a:blip r:embed="rId2"/>
          <a:stretch/>
        </p:blipFill>
        <p:spPr>
          <a:xfrm>
            <a:off x="2448360" y="1467360"/>
            <a:ext cx="5324040" cy="1961640"/>
          </a:xfrm>
          <a:prstGeom prst="rect">
            <a:avLst/>
          </a:prstGeom>
          <a:ln w="0">
            <a:noFill/>
          </a:ln>
        </p:spPr>
      </p:pic>
      <p:sp>
        <p:nvSpPr>
          <p:cNvPr id="2" name="PlaceHolder 1"/>
          <p:cNvSpPr>
            <a:spLocks noGrp="1"/>
          </p:cNvSpPr>
          <p:nvPr>
            <p:ph type="sldNum" idx="2"/>
          </p:nvPr>
        </p:nvSpPr>
        <p:spPr/>
        <p:txBody>
          <a:bodyPr/>
          <a:p>
            <a:fld id="{1ACC9E6B-4ECF-4439-A0D3-FAF9ED967FE2}"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71" name="" descr=""/>
          <p:cNvPicPr/>
          <p:nvPr/>
        </p:nvPicPr>
        <p:blipFill>
          <a:blip r:embed="rId2"/>
          <a:stretch/>
        </p:blipFill>
        <p:spPr>
          <a:xfrm>
            <a:off x="2817360" y="1577160"/>
            <a:ext cx="5324040" cy="1961640"/>
          </a:xfrm>
          <a:prstGeom prst="rect">
            <a:avLst/>
          </a:prstGeom>
          <a:ln w="0">
            <a:noFill/>
          </a:ln>
        </p:spPr>
      </p:pic>
      <p:sp>
        <p:nvSpPr>
          <p:cNvPr id="272" name=""/>
          <p:cNvSpPr txBox="1"/>
          <p:nvPr/>
        </p:nvSpPr>
        <p:spPr>
          <a:xfrm>
            <a:off x="1828800" y="4343400"/>
            <a:ext cx="7315200" cy="346320"/>
          </a:xfrm>
          <a:prstGeom prst="rect">
            <a:avLst/>
          </a:prstGeom>
          <a:noFill/>
          <a:ln w="0">
            <a:noFill/>
          </a:ln>
        </p:spPr>
        <p:txBody>
          <a:bodyPr lIns="90000" rIns="90000" tIns="45000" bIns="45000" anchor="t">
            <a:noAutofit/>
          </a:bodyPr>
          <a:p>
            <a:r>
              <a:rPr b="0" lang="en-US" sz="1800" spc="-1" strike="noStrike">
                <a:latin typeface="Arial"/>
              </a:rPr>
              <a:t>Average payloud by booster version f9 v1.1 is 2928.4 kg</a:t>
            </a:r>
            <a:endParaRPr b="0" lang="en-US" sz="1800" spc="-1" strike="noStrike">
              <a:latin typeface="Arial"/>
            </a:endParaRPr>
          </a:p>
        </p:txBody>
      </p:sp>
      <p:sp>
        <p:nvSpPr>
          <p:cNvPr id="2" name="PlaceHolder 1"/>
          <p:cNvSpPr>
            <a:spLocks noGrp="1"/>
          </p:cNvSpPr>
          <p:nvPr>
            <p:ph type="sldNum" idx="2"/>
          </p:nvPr>
        </p:nvSpPr>
        <p:spPr/>
        <p:txBody>
          <a:bodyPr/>
          <a:p>
            <a:fld id="{ADFC1254-C297-40EF-9C49-E8759EBA3771}"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74" name="" descr=""/>
          <p:cNvPicPr/>
          <p:nvPr/>
        </p:nvPicPr>
        <p:blipFill>
          <a:blip r:embed="rId2"/>
          <a:stretch/>
        </p:blipFill>
        <p:spPr>
          <a:xfrm>
            <a:off x="2861640" y="1677960"/>
            <a:ext cx="5343120" cy="1695240"/>
          </a:xfrm>
          <a:prstGeom prst="rect">
            <a:avLst/>
          </a:prstGeom>
          <a:ln w="0">
            <a:noFill/>
          </a:ln>
        </p:spPr>
      </p:pic>
      <p:sp>
        <p:nvSpPr>
          <p:cNvPr id="275" name=""/>
          <p:cNvSpPr txBox="1"/>
          <p:nvPr/>
        </p:nvSpPr>
        <p:spPr>
          <a:xfrm>
            <a:off x="1828800" y="4343400"/>
            <a:ext cx="7543800" cy="346320"/>
          </a:xfrm>
          <a:prstGeom prst="rect">
            <a:avLst/>
          </a:prstGeom>
          <a:noFill/>
          <a:ln w="0">
            <a:noFill/>
          </a:ln>
        </p:spPr>
        <p:txBody>
          <a:bodyPr lIns="90000" rIns="90000" tIns="45000" bIns="45000" anchor="t">
            <a:noAutofit/>
          </a:bodyPr>
          <a:p>
            <a:r>
              <a:rPr b="0" lang="en-US" sz="1800" spc="-1" strike="noStrike">
                <a:latin typeface="Arial"/>
              </a:rPr>
              <a:t>The first successful groun landing performed on 2015-12-22</a:t>
            </a:r>
            <a:endParaRPr b="0" lang="en-US" sz="1800" spc="-1" strike="noStrike">
              <a:latin typeface="Arial"/>
            </a:endParaRPr>
          </a:p>
        </p:txBody>
      </p:sp>
      <p:sp>
        <p:nvSpPr>
          <p:cNvPr id="2" name="PlaceHolder 1"/>
          <p:cNvSpPr>
            <a:spLocks noGrp="1"/>
          </p:cNvSpPr>
          <p:nvPr>
            <p:ph type="sldNum" idx="2"/>
          </p:nvPr>
        </p:nvSpPr>
        <p:spPr/>
        <p:txBody>
          <a:bodyPr/>
          <a:p>
            <a:fld id="{E6A39D5C-88C6-4763-BEE5-F0BF62359151}"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pic>
        <p:nvPicPr>
          <p:cNvPr id="277" name="" descr=""/>
          <p:cNvPicPr/>
          <p:nvPr/>
        </p:nvPicPr>
        <p:blipFill>
          <a:blip r:embed="rId2"/>
          <a:stretch/>
        </p:blipFill>
        <p:spPr>
          <a:xfrm>
            <a:off x="2286360" y="1829160"/>
            <a:ext cx="6400440" cy="2742840"/>
          </a:xfrm>
          <a:prstGeom prst="rect">
            <a:avLst/>
          </a:prstGeom>
          <a:ln w="0">
            <a:noFill/>
          </a:ln>
        </p:spPr>
      </p:pic>
      <p:sp>
        <p:nvSpPr>
          <p:cNvPr id="278" name=""/>
          <p:cNvSpPr txBox="1"/>
          <p:nvPr/>
        </p:nvSpPr>
        <p:spPr>
          <a:xfrm>
            <a:off x="2057400" y="4800600"/>
            <a:ext cx="6858000" cy="346320"/>
          </a:xfrm>
          <a:prstGeom prst="rect">
            <a:avLst/>
          </a:prstGeom>
          <a:noFill/>
          <a:ln w="0">
            <a:noFill/>
          </a:ln>
        </p:spPr>
        <p:txBody>
          <a:bodyPr lIns="90000" rIns="90000" tIns="45000" bIns="45000" anchor="t">
            <a:noAutofit/>
          </a:bodyPr>
          <a:p>
            <a:r>
              <a:rPr b="0" lang="en-US" sz="1800" spc="-1" strike="noStrike">
                <a:latin typeface="Arial"/>
              </a:rPr>
              <a:t>There are four booster version with success drone ship landing </a:t>
            </a:r>
            <a:endParaRPr b="0" lang="en-US" sz="1800" spc="-1" strike="noStrike">
              <a:latin typeface="Arial"/>
            </a:endParaRPr>
          </a:p>
        </p:txBody>
      </p:sp>
      <p:sp>
        <p:nvSpPr>
          <p:cNvPr id="2" name="PlaceHolder 1"/>
          <p:cNvSpPr>
            <a:spLocks noGrp="1"/>
          </p:cNvSpPr>
          <p:nvPr>
            <p:ph type="sldNum" idx="2"/>
          </p:nvPr>
        </p:nvSpPr>
        <p:spPr/>
        <p:txBody>
          <a:bodyPr/>
          <a:p>
            <a:fld id="{AA774EAF-83E7-476A-AD60-7237EA91DD73}"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9F2A8A45-4D36-48D3-A71F-4481AA25A2BA}"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959040" y="2684880"/>
            <a:ext cx="4017600" cy="1039680"/>
          </a:xfrm>
          <a:prstGeom prst="rect">
            <a:avLst/>
          </a:prstGeom>
          <a:noFill/>
          <a:ln w="0">
            <a:noFill/>
          </a:ln>
        </p:spPr>
        <p:style>
          <a:lnRef idx="0"/>
          <a:fillRef idx="0"/>
          <a:effectRef idx="0"/>
          <a:fontRef idx="minor"/>
        </p:style>
        <p:txBody>
          <a:bodyPr anchor="t">
            <a:normAutofit fontScale="89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US"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pic>
        <p:nvPicPr>
          <p:cNvPr id="280" name="" descr=""/>
          <p:cNvPicPr/>
          <p:nvPr/>
        </p:nvPicPr>
        <p:blipFill>
          <a:blip r:embed="rId2"/>
          <a:stretch/>
        </p:blipFill>
        <p:spPr>
          <a:xfrm>
            <a:off x="2514600" y="1828800"/>
            <a:ext cx="6619680" cy="2561760"/>
          </a:xfrm>
          <a:prstGeom prst="rect">
            <a:avLst/>
          </a:prstGeom>
          <a:ln w="0">
            <a:noFill/>
          </a:ln>
        </p:spPr>
      </p:pic>
      <p:sp>
        <p:nvSpPr>
          <p:cNvPr id="281" name=""/>
          <p:cNvSpPr txBox="1"/>
          <p:nvPr/>
        </p:nvSpPr>
        <p:spPr>
          <a:xfrm>
            <a:off x="2514600" y="4800600"/>
            <a:ext cx="6629400" cy="346320"/>
          </a:xfrm>
          <a:prstGeom prst="rect">
            <a:avLst/>
          </a:prstGeom>
          <a:noFill/>
          <a:ln w="0">
            <a:noFill/>
          </a:ln>
        </p:spPr>
        <p:txBody>
          <a:bodyPr lIns="90000" rIns="90000" tIns="45000" bIns="45000" anchor="t">
            <a:noAutofit/>
          </a:bodyPr>
          <a:p>
            <a:r>
              <a:rPr b="0" lang="en-US" sz="1800" spc="-1" strike="noStrike">
                <a:latin typeface="Arial"/>
              </a:rPr>
              <a:t>There are 100 successful mission while 1 failured one</a:t>
            </a:r>
            <a:endParaRPr b="0" lang="en-US" sz="1800" spc="-1" strike="noStrike">
              <a:latin typeface="Arial"/>
            </a:endParaRPr>
          </a:p>
        </p:txBody>
      </p:sp>
      <p:sp>
        <p:nvSpPr>
          <p:cNvPr id="2" name="PlaceHolder 1"/>
          <p:cNvSpPr>
            <a:spLocks noGrp="1"/>
          </p:cNvSpPr>
          <p:nvPr>
            <p:ph type="sldNum" idx="2"/>
          </p:nvPr>
        </p:nvSpPr>
        <p:spPr/>
        <p:txBody>
          <a:bodyPr/>
          <a:p>
            <a:fld id="{C079F5F2-19AB-4D35-ABDF-D6E428BA93F9}"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pic>
        <p:nvPicPr>
          <p:cNvPr id="283" name="" descr=""/>
          <p:cNvPicPr/>
          <p:nvPr/>
        </p:nvPicPr>
        <p:blipFill>
          <a:blip r:embed="rId2"/>
          <a:stretch/>
        </p:blipFill>
        <p:spPr>
          <a:xfrm>
            <a:off x="2190960" y="1828800"/>
            <a:ext cx="6724440" cy="1923840"/>
          </a:xfrm>
          <a:prstGeom prst="rect">
            <a:avLst/>
          </a:prstGeom>
          <a:ln w="0">
            <a:noFill/>
          </a:ln>
        </p:spPr>
      </p:pic>
      <p:sp>
        <p:nvSpPr>
          <p:cNvPr id="284" name=""/>
          <p:cNvSpPr txBox="1"/>
          <p:nvPr/>
        </p:nvSpPr>
        <p:spPr>
          <a:xfrm>
            <a:off x="2286000" y="4343400"/>
            <a:ext cx="6629400" cy="346320"/>
          </a:xfrm>
          <a:prstGeom prst="rect">
            <a:avLst/>
          </a:prstGeom>
          <a:noFill/>
          <a:ln w="0">
            <a:noFill/>
          </a:ln>
        </p:spPr>
        <p:txBody>
          <a:bodyPr lIns="90000" rIns="90000" tIns="45000" bIns="45000" anchor="t">
            <a:noAutofit/>
          </a:bodyPr>
          <a:p>
            <a:r>
              <a:rPr b="0" lang="en-US" sz="1800" spc="-1" strike="noStrike">
                <a:latin typeface="Arial"/>
              </a:rPr>
              <a:t>Booster F9 B5 B1048.4 carried most loads</a:t>
            </a:r>
            <a:endParaRPr b="0" lang="en-US" sz="1800" spc="-1" strike="noStrike">
              <a:latin typeface="Arial"/>
            </a:endParaRPr>
          </a:p>
        </p:txBody>
      </p:sp>
      <p:sp>
        <p:nvSpPr>
          <p:cNvPr id="2" name="PlaceHolder 1"/>
          <p:cNvSpPr>
            <a:spLocks noGrp="1"/>
          </p:cNvSpPr>
          <p:nvPr>
            <p:ph type="sldNum" idx="2"/>
          </p:nvPr>
        </p:nvSpPr>
        <p:spPr/>
        <p:txBody>
          <a:bodyPr/>
          <a:p>
            <a:fld id="{D05E30B2-6BB5-4714-9144-2FDE2A4B60C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86" name="" descr=""/>
          <p:cNvPicPr/>
          <p:nvPr/>
        </p:nvPicPr>
        <p:blipFill>
          <a:blip r:embed="rId2"/>
          <a:stretch/>
        </p:blipFill>
        <p:spPr>
          <a:xfrm>
            <a:off x="1483200" y="1721520"/>
            <a:ext cx="8848440" cy="2485800"/>
          </a:xfrm>
          <a:prstGeom prst="rect">
            <a:avLst/>
          </a:prstGeom>
          <a:ln w="0">
            <a:noFill/>
          </a:ln>
        </p:spPr>
      </p:pic>
      <p:sp>
        <p:nvSpPr>
          <p:cNvPr id="287" name=""/>
          <p:cNvSpPr txBox="1"/>
          <p:nvPr/>
        </p:nvSpPr>
        <p:spPr>
          <a:xfrm>
            <a:off x="2286000" y="4800600"/>
            <a:ext cx="7086600" cy="346320"/>
          </a:xfrm>
          <a:prstGeom prst="rect">
            <a:avLst/>
          </a:prstGeom>
          <a:noFill/>
          <a:ln w="0">
            <a:noFill/>
          </a:ln>
        </p:spPr>
        <p:txBody>
          <a:bodyPr lIns="90000" rIns="90000" tIns="45000" bIns="45000" anchor="t">
            <a:noAutofit/>
          </a:bodyPr>
          <a:p>
            <a:r>
              <a:rPr b="0" lang="en-US" sz="1800" spc="-1" strike="noStrike">
                <a:latin typeface="Arial"/>
              </a:rPr>
              <a:t>There are two failure in 2015 with above information</a:t>
            </a:r>
            <a:endParaRPr b="0" lang="en-US" sz="1800" spc="-1" strike="noStrike">
              <a:latin typeface="Arial"/>
            </a:endParaRPr>
          </a:p>
        </p:txBody>
      </p:sp>
      <p:sp>
        <p:nvSpPr>
          <p:cNvPr id="2" name="PlaceHolder 1"/>
          <p:cNvSpPr>
            <a:spLocks noGrp="1"/>
          </p:cNvSpPr>
          <p:nvPr>
            <p:ph type="sldNum" idx="2"/>
          </p:nvPr>
        </p:nvSpPr>
        <p:spPr/>
        <p:txBody>
          <a:bodyPr/>
          <a:p>
            <a:fld id="{720F74B9-2ABA-4D21-B59E-160C1A16DBF5}"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89" name="" descr=""/>
          <p:cNvPicPr/>
          <p:nvPr/>
        </p:nvPicPr>
        <p:blipFill>
          <a:blip r:embed="rId2"/>
          <a:stretch/>
        </p:blipFill>
        <p:spPr>
          <a:xfrm>
            <a:off x="1207440" y="1600200"/>
            <a:ext cx="9765360" cy="3429000"/>
          </a:xfrm>
          <a:prstGeom prst="rect">
            <a:avLst/>
          </a:prstGeom>
          <a:ln w="0">
            <a:noFill/>
          </a:ln>
        </p:spPr>
      </p:pic>
      <p:sp>
        <p:nvSpPr>
          <p:cNvPr id="2" name="PlaceHolder 1"/>
          <p:cNvSpPr>
            <a:spLocks noGrp="1"/>
          </p:cNvSpPr>
          <p:nvPr>
            <p:ph type="sldNum" idx="2"/>
          </p:nvPr>
        </p:nvSpPr>
        <p:spPr/>
        <p:txBody>
          <a:bodyPr/>
          <a:p>
            <a:fld id="{3906A161-5E3C-4606-98C3-C81834FA172C}"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0"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locations</a:t>
            </a:r>
            <a:endParaRPr b="0" lang="en-US" sz="4000" spc="-1" strike="noStrike">
              <a:latin typeface="Arial"/>
            </a:endParaRPr>
          </a:p>
        </p:txBody>
      </p:sp>
      <p:pic>
        <p:nvPicPr>
          <p:cNvPr id="292" name="" descr=""/>
          <p:cNvPicPr/>
          <p:nvPr/>
        </p:nvPicPr>
        <p:blipFill>
          <a:blip r:embed="rId2"/>
          <a:stretch/>
        </p:blipFill>
        <p:spPr>
          <a:xfrm>
            <a:off x="1603080" y="1702440"/>
            <a:ext cx="8683920" cy="4469760"/>
          </a:xfrm>
          <a:prstGeom prst="rect">
            <a:avLst/>
          </a:prstGeom>
          <a:ln w="0">
            <a:noFill/>
          </a:ln>
        </p:spPr>
      </p:pic>
      <p:sp>
        <p:nvSpPr>
          <p:cNvPr id="2" name="PlaceHolder 1"/>
          <p:cNvSpPr>
            <a:spLocks noGrp="1"/>
          </p:cNvSpPr>
          <p:nvPr>
            <p:ph type="sldNum" idx="2"/>
          </p:nvPr>
        </p:nvSpPr>
        <p:spPr/>
        <p:txBody>
          <a:bodyPr/>
          <a:p>
            <a:fld id="{6BFCD10F-9FFF-448C-97B8-01B596A86606}"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Labeled missions in KSC LC 39A</a:t>
            </a:r>
            <a:endParaRPr b="0" lang="en-US" sz="4000" spc="-1" strike="noStrike">
              <a:latin typeface="Arial"/>
            </a:endParaRPr>
          </a:p>
        </p:txBody>
      </p:sp>
      <p:pic>
        <p:nvPicPr>
          <p:cNvPr id="294" name="" descr=""/>
          <p:cNvPicPr/>
          <p:nvPr/>
        </p:nvPicPr>
        <p:blipFill>
          <a:blip r:embed="rId2"/>
          <a:stretch/>
        </p:blipFill>
        <p:spPr>
          <a:xfrm>
            <a:off x="1828800" y="1828800"/>
            <a:ext cx="8001000" cy="4419000"/>
          </a:xfrm>
          <a:prstGeom prst="rect">
            <a:avLst/>
          </a:prstGeom>
          <a:ln w="0">
            <a:noFill/>
          </a:ln>
        </p:spPr>
      </p:pic>
      <p:sp>
        <p:nvSpPr>
          <p:cNvPr id="2" name="PlaceHolder 1"/>
          <p:cNvSpPr>
            <a:spLocks noGrp="1"/>
          </p:cNvSpPr>
          <p:nvPr>
            <p:ph type="sldNum" idx="2"/>
          </p:nvPr>
        </p:nvSpPr>
        <p:spPr/>
        <p:txBody>
          <a:bodyPr/>
          <a:p>
            <a:fld id="{4DF0AB16-2DB8-422D-9A92-9F2A68D52D1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Distance to coastline </a:t>
            </a:r>
            <a:endParaRPr b="0" lang="en-US" sz="4000" spc="-1" strike="noStrike">
              <a:latin typeface="Arial"/>
            </a:endParaRPr>
          </a:p>
        </p:txBody>
      </p:sp>
      <p:pic>
        <p:nvPicPr>
          <p:cNvPr id="296" name="" descr=""/>
          <p:cNvPicPr/>
          <p:nvPr/>
        </p:nvPicPr>
        <p:blipFill>
          <a:blip r:embed="rId2"/>
          <a:stretch/>
        </p:blipFill>
        <p:spPr>
          <a:xfrm>
            <a:off x="2286000" y="1427400"/>
            <a:ext cx="7990560" cy="4287600"/>
          </a:xfrm>
          <a:prstGeom prst="rect">
            <a:avLst/>
          </a:prstGeom>
          <a:ln w="0">
            <a:noFill/>
          </a:ln>
        </p:spPr>
      </p:pic>
      <p:sp>
        <p:nvSpPr>
          <p:cNvPr id="2" name="PlaceHolder 1"/>
          <p:cNvSpPr>
            <a:spLocks noGrp="1"/>
          </p:cNvSpPr>
          <p:nvPr>
            <p:ph type="sldNum" idx="2"/>
          </p:nvPr>
        </p:nvSpPr>
        <p:spPr/>
        <p:txBody>
          <a:bodyPr/>
          <a:p>
            <a:fld id="{CA6FA314-4C4D-476D-8F6C-D4ECA2D57EEA}"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Succeeded and failured records</a:t>
            </a:r>
            <a:endParaRPr b="0" lang="en-US" sz="4000" spc="-1" strike="noStrike">
              <a:latin typeface="Arial"/>
            </a:endParaRPr>
          </a:p>
        </p:txBody>
      </p:sp>
      <p:pic>
        <p:nvPicPr>
          <p:cNvPr id="299" name="" descr=""/>
          <p:cNvPicPr/>
          <p:nvPr/>
        </p:nvPicPr>
        <p:blipFill>
          <a:blip r:embed="rId2"/>
          <a:stretch/>
        </p:blipFill>
        <p:spPr>
          <a:xfrm>
            <a:off x="1600200" y="1714680"/>
            <a:ext cx="8466480" cy="2628720"/>
          </a:xfrm>
          <a:prstGeom prst="rect">
            <a:avLst/>
          </a:prstGeom>
          <a:ln w="0">
            <a:noFill/>
          </a:ln>
        </p:spPr>
      </p:pic>
      <p:sp>
        <p:nvSpPr>
          <p:cNvPr id="300" name=""/>
          <p:cNvSpPr txBox="1"/>
          <p:nvPr/>
        </p:nvSpPr>
        <p:spPr>
          <a:xfrm>
            <a:off x="1600200" y="4800600"/>
            <a:ext cx="8458200" cy="346320"/>
          </a:xfrm>
          <a:prstGeom prst="rect">
            <a:avLst/>
          </a:prstGeom>
          <a:noFill/>
          <a:ln w="0">
            <a:noFill/>
          </a:ln>
        </p:spPr>
        <p:txBody>
          <a:bodyPr lIns="90000" rIns="90000" tIns="45000" bIns="45000" anchor="t">
            <a:noAutofit/>
          </a:bodyPr>
          <a:p>
            <a:r>
              <a:rPr b="0" lang="en-US" sz="1800" spc="-1" strike="noStrike">
                <a:latin typeface="Arial"/>
              </a:rPr>
              <a:t>blue is related to class 0 that is failured and red is related to 1 that is succeeded</a:t>
            </a:r>
            <a:endParaRPr b="0" lang="en-US" sz="1800" spc="-1" strike="noStrike">
              <a:latin typeface="Arial"/>
            </a:endParaRPr>
          </a:p>
        </p:txBody>
      </p:sp>
      <p:sp>
        <p:nvSpPr>
          <p:cNvPr id="2" name="PlaceHolder 1"/>
          <p:cNvSpPr>
            <a:spLocks noGrp="1"/>
          </p:cNvSpPr>
          <p:nvPr>
            <p:ph type="sldNum" idx="2"/>
          </p:nvPr>
        </p:nvSpPr>
        <p:spPr/>
        <p:txBody>
          <a:bodyPr/>
          <a:p>
            <a:fld id="{64479E64-9CA9-4FC1-90CC-0C00C55476BA}"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05D5E2B3-B223-4ADB-BC99-D96C1B42E24B}"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958680" y="2521440"/>
            <a:ext cx="5660640" cy="1897920"/>
          </a:xfrm>
          <a:prstGeom prst="rect">
            <a:avLst/>
          </a:prstGeom>
          <a:noFill/>
          <a:ln w="0">
            <a:noFill/>
          </a:ln>
        </p:spPr>
        <p:style>
          <a:lnRef idx="0"/>
          <a:fillRef idx="0"/>
          <a:effectRef idx="0"/>
          <a:fontRef idx="minor"/>
        </p:style>
        <p:txBody>
          <a:bodyPr anchor="t">
            <a:normAutofit/>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US" sz="2200" spc="-1" strike="noStrike">
              <a:latin typeface="Arial"/>
            </a:endParaRPr>
          </a:p>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Problems you want to find answers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Pie chart of location with most successes</a:t>
            </a:r>
            <a:endParaRPr b="0" lang="en-US" sz="4000" spc="-1" strike="noStrike">
              <a:latin typeface="Arial"/>
            </a:endParaRPr>
          </a:p>
        </p:txBody>
      </p:sp>
      <p:pic>
        <p:nvPicPr>
          <p:cNvPr id="302" name="" descr=""/>
          <p:cNvPicPr/>
          <p:nvPr/>
        </p:nvPicPr>
        <p:blipFill>
          <a:blip r:embed="rId2"/>
          <a:stretch/>
        </p:blipFill>
        <p:spPr>
          <a:xfrm>
            <a:off x="1198800" y="1600200"/>
            <a:ext cx="10002600" cy="3105720"/>
          </a:xfrm>
          <a:prstGeom prst="rect">
            <a:avLst/>
          </a:prstGeom>
          <a:ln w="0">
            <a:noFill/>
          </a:ln>
        </p:spPr>
      </p:pic>
      <p:sp>
        <p:nvSpPr>
          <p:cNvPr id="303" name=""/>
          <p:cNvSpPr txBox="1"/>
          <p:nvPr/>
        </p:nvSpPr>
        <p:spPr>
          <a:xfrm>
            <a:off x="1371600" y="5029200"/>
            <a:ext cx="8458200" cy="346320"/>
          </a:xfrm>
          <a:prstGeom prst="rect">
            <a:avLst/>
          </a:prstGeom>
          <a:noFill/>
          <a:ln w="0">
            <a:noFill/>
          </a:ln>
        </p:spPr>
        <p:txBody>
          <a:bodyPr lIns="90000" rIns="90000" tIns="45000" bIns="45000" anchor="t">
            <a:noAutofit/>
          </a:bodyPr>
          <a:p>
            <a:r>
              <a:rPr b="0" lang="en-US" sz="1800" spc="-1" strike="noStrike">
                <a:latin typeface="Arial"/>
              </a:rPr>
              <a:t>Location CCAFS SLC 40 with 42.9% successful outcome is on top</a:t>
            </a:r>
            <a:endParaRPr b="0" lang="en-US" sz="1800" spc="-1" strike="noStrike">
              <a:latin typeface="Arial"/>
            </a:endParaRPr>
          </a:p>
        </p:txBody>
      </p:sp>
      <p:sp>
        <p:nvSpPr>
          <p:cNvPr id="2" name="PlaceHolder 1"/>
          <p:cNvSpPr>
            <a:spLocks noGrp="1"/>
          </p:cNvSpPr>
          <p:nvPr>
            <p:ph type="sldNum" idx="2"/>
          </p:nvPr>
        </p:nvSpPr>
        <p:spPr/>
        <p:txBody>
          <a:bodyPr/>
          <a:p>
            <a:fld id="{6637F691-003E-42F2-A79A-E9CD62E5FE01}"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Scatter plots of outcome in to time ranges</a:t>
            </a:r>
            <a:endParaRPr b="0" lang="en-US" sz="4000" spc="-1" strike="noStrike">
              <a:latin typeface="Arial"/>
            </a:endParaRPr>
          </a:p>
        </p:txBody>
      </p:sp>
      <p:pic>
        <p:nvPicPr>
          <p:cNvPr id="305" name="" descr=""/>
          <p:cNvPicPr/>
          <p:nvPr/>
        </p:nvPicPr>
        <p:blipFill>
          <a:blip r:embed="rId2"/>
          <a:stretch/>
        </p:blipFill>
        <p:spPr>
          <a:xfrm>
            <a:off x="1045080" y="1382040"/>
            <a:ext cx="9470520" cy="2732760"/>
          </a:xfrm>
          <a:prstGeom prst="rect">
            <a:avLst/>
          </a:prstGeom>
          <a:ln w="0">
            <a:noFill/>
          </a:ln>
        </p:spPr>
      </p:pic>
      <p:pic>
        <p:nvPicPr>
          <p:cNvPr id="306" name="" descr=""/>
          <p:cNvPicPr/>
          <p:nvPr/>
        </p:nvPicPr>
        <p:blipFill>
          <a:blip r:embed="rId3"/>
          <a:stretch/>
        </p:blipFill>
        <p:spPr>
          <a:xfrm>
            <a:off x="1045080" y="4363560"/>
            <a:ext cx="9506520" cy="2265840"/>
          </a:xfrm>
          <a:prstGeom prst="rect">
            <a:avLst/>
          </a:prstGeom>
          <a:ln w="0">
            <a:noFill/>
          </a:ln>
        </p:spPr>
      </p:pic>
      <p:sp>
        <p:nvSpPr>
          <p:cNvPr id="2" name="PlaceHolder 1"/>
          <p:cNvSpPr>
            <a:spLocks noGrp="1"/>
          </p:cNvSpPr>
          <p:nvPr>
            <p:ph type="sldNum" idx="2"/>
          </p:nvPr>
        </p:nvSpPr>
        <p:spPr/>
        <p:txBody>
          <a:bodyPr/>
          <a:p>
            <a:fld id="{4278F137-019B-491E-BC87-87303F74D054}"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309" name="" descr=""/>
          <p:cNvPicPr/>
          <p:nvPr/>
        </p:nvPicPr>
        <p:blipFill>
          <a:blip r:embed="rId2"/>
          <a:stretch/>
        </p:blipFill>
        <p:spPr>
          <a:xfrm>
            <a:off x="4077000" y="1828800"/>
            <a:ext cx="7124400" cy="4448520"/>
          </a:xfrm>
          <a:prstGeom prst="rect">
            <a:avLst/>
          </a:prstGeom>
          <a:ln w="0">
            <a:noFill/>
          </a:ln>
        </p:spPr>
      </p:pic>
      <p:sp>
        <p:nvSpPr>
          <p:cNvPr id="310" name=""/>
          <p:cNvSpPr txBox="1"/>
          <p:nvPr/>
        </p:nvSpPr>
        <p:spPr>
          <a:xfrm>
            <a:off x="914400" y="2057400"/>
            <a:ext cx="2743200" cy="1882080"/>
          </a:xfrm>
          <a:prstGeom prst="rect">
            <a:avLst/>
          </a:prstGeom>
          <a:noFill/>
          <a:ln w="0">
            <a:noFill/>
          </a:ln>
        </p:spPr>
        <p:txBody>
          <a:bodyPr lIns="90000" rIns="90000" tIns="45000" bIns="45000" anchor="t">
            <a:noAutofit/>
          </a:bodyPr>
          <a:p>
            <a:r>
              <a:rPr b="0" lang="en-US" sz="1800" spc="-1" strike="noStrike">
                <a:latin typeface="Arial"/>
              </a:rPr>
              <a:t>As you can see LR, SVM and KNN have the same result that is 83.3% while  Tree has the result of 77.8%. then we can choose one of those tree models.</a:t>
            </a:r>
            <a:endParaRPr b="0" lang="en-US" sz="1800" spc="-1" strike="noStrike">
              <a:latin typeface="Arial"/>
            </a:endParaRPr>
          </a:p>
        </p:txBody>
      </p:sp>
      <p:sp>
        <p:nvSpPr>
          <p:cNvPr id="2" name="PlaceHolder 1"/>
          <p:cNvSpPr>
            <a:spLocks noGrp="1"/>
          </p:cNvSpPr>
          <p:nvPr>
            <p:ph type="sldNum" idx="2"/>
          </p:nvPr>
        </p:nvSpPr>
        <p:spPr/>
        <p:txBody>
          <a:bodyPr/>
          <a:p>
            <a:fld id="{E0AB9F98-345D-47B1-88F0-58985D3ED99C}"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12" name="" descr=""/>
          <p:cNvPicPr/>
          <p:nvPr/>
        </p:nvPicPr>
        <p:blipFill>
          <a:blip r:embed="rId2"/>
          <a:stretch/>
        </p:blipFill>
        <p:spPr>
          <a:xfrm>
            <a:off x="2514600" y="1828800"/>
            <a:ext cx="6804000" cy="4466520"/>
          </a:xfrm>
          <a:prstGeom prst="rect">
            <a:avLst/>
          </a:prstGeom>
          <a:ln w="0">
            <a:noFill/>
          </a:ln>
        </p:spPr>
      </p:pic>
      <p:sp>
        <p:nvSpPr>
          <p:cNvPr id="2" name="PlaceHolder 1"/>
          <p:cNvSpPr>
            <a:spLocks noGrp="1"/>
          </p:cNvSpPr>
          <p:nvPr>
            <p:ph type="sldNum" idx="2"/>
          </p:nvPr>
        </p:nvSpPr>
        <p:spPr/>
        <p:txBody>
          <a:bodyPr/>
          <a:p>
            <a:fld id="{DC751DEC-E502-47C0-BF94-A8BF4C40CD56}"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3"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2" name="PlaceHolder 1"/>
          <p:cNvSpPr>
            <a:spLocks noGrp="1"/>
          </p:cNvSpPr>
          <p:nvPr>
            <p:ph type="sldNum" idx="2"/>
          </p:nvPr>
        </p:nvSpPr>
        <p:spPr/>
        <p:txBody>
          <a:bodyPr/>
          <a:p>
            <a:fld id="{9EA11224-74EF-48E0-BAAD-D6B0DC6839BF}"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4"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31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Appendix</a:t>
            </a:r>
            <a:endParaRPr b="0" lang="en-US" sz="4000" spc="-1" strike="noStrike">
              <a:latin typeface="Arial"/>
            </a:endParaRPr>
          </a:p>
        </p:txBody>
      </p:sp>
      <p:sp>
        <p:nvSpPr>
          <p:cNvPr id="3" name="PlaceHolder 2"/>
          <p:cNvSpPr>
            <a:spLocks noGrp="1"/>
          </p:cNvSpPr>
          <p:nvPr>
            <p:ph type="sldNum" idx="2"/>
          </p:nvPr>
        </p:nvSpPr>
        <p:spPr/>
        <p:txBody>
          <a:bodyPr/>
          <a:p>
            <a:fld id="{BE290A46-9B13-482A-BA87-F46A9F7851B4}"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BA6CFC12-C9C1-46A1-AD1C-C64679C0C7F5}" type="slidenum">
              <a:rPr b="0" lang="en-US" sz="1600" spc="-1" strike="noStrike">
                <a:solidFill>
                  <a:srgbClr val="1c7ddb"/>
                </a:solidFill>
                <a:latin typeface="Abadi"/>
              </a:rPr>
              <a:t>4</a:t>
            </a:fld>
            <a:endParaRPr b="0" lang="en-US" sz="1600" spc="-1" strike="noStrike">
              <a:latin typeface="Times New Roman"/>
            </a:endParaRPr>
          </a:p>
        </p:txBody>
      </p:sp>
      <p:sp>
        <p:nvSpPr>
          <p:cNvPr id="176"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6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available on a csv file. </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has been satandardized using preprocessing.StandardScaler mode</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US" sz="8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7600" spc="-1" strike="noStrike">
                <a:solidFill>
                  <a:srgbClr val="767171"/>
                </a:solidFill>
                <a:latin typeface="Abadi"/>
              </a:rPr>
              <a:t>Four classification models (Decision tree, support vector machine, logistic regression, KNN) has been built and best parameters was found by GridSearchCV and their accuracy was found by score method using test data.</a:t>
            </a:r>
            <a:endParaRPr b="0" lang="en-US" sz="76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2"/>
          </p:nvPr>
        </p:nvSpPr>
        <p:spPr/>
        <p:txBody>
          <a:bodyPr/>
          <a:p>
            <a:fld id="{E5261E9A-A7E7-43B8-8853-45796BA0754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a:lnSpc>
                <a:spcPct val="100000"/>
              </a:lnSpc>
              <a:spcBef>
                <a:spcPts val="1400"/>
              </a:spcBef>
              <a:buNone/>
            </a:pPr>
            <a:r>
              <a:rPr b="0" lang="en-US" sz="2200" spc="-1" strike="noStrike">
                <a:solidFill>
                  <a:srgbClr val="292929"/>
                </a:solidFill>
                <a:latin typeface="Abadi"/>
              </a:rPr>
              <a:t>Data have been collected through SpaceX API and webscraping the  SpaceX Wikipedia page. These data has been integrated in a csv file for being used in the notebook.</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
        <p:nvSpPr>
          <p:cNvPr id="181" name=""/>
          <p:cNvSpPr/>
          <p:nvPr/>
        </p:nvSpPr>
        <p:spPr>
          <a:xfrm>
            <a:off x="2057400" y="3429000"/>
            <a:ext cx="1600200" cy="685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1800" spc="-1" strike="noStrike">
                <a:latin typeface="Arial"/>
              </a:rPr>
              <a:t>SpaceX API</a:t>
            </a:r>
            <a:endParaRPr b="0" lang="en-US" sz="1800" spc="-1" strike="noStrike">
              <a:latin typeface="Arial"/>
            </a:endParaRPr>
          </a:p>
        </p:txBody>
      </p:sp>
      <p:sp>
        <p:nvSpPr>
          <p:cNvPr id="182" name=""/>
          <p:cNvSpPr/>
          <p:nvPr/>
        </p:nvSpPr>
        <p:spPr>
          <a:xfrm>
            <a:off x="3657600" y="3657600"/>
            <a:ext cx="68580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183" name=""/>
          <p:cNvSpPr/>
          <p:nvPr/>
        </p:nvSpPr>
        <p:spPr>
          <a:xfrm>
            <a:off x="4343400" y="3429000"/>
            <a:ext cx="1600200" cy="685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1800" spc="-1" strike="noStrike">
                <a:latin typeface="Arial"/>
              </a:rPr>
              <a:t>Json response</a:t>
            </a:r>
            <a:endParaRPr b="0" lang="en-US" sz="1800" spc="-1" strike="noStrike">
              <a:latin typeface="Arial"/>
            </a:endParaRPr>
          </a:p>
        </p:txBody>
      </p:sp>
      <p:sp>
        <p:nvSpPr>
          <p:cNvPr id="184" name=""/>
          <p:cNvSpPr/>
          <p:nvPr/>
        </p:nvSpPr>
        <p:spPr>
          <a:xfrm>
            <a:off x="5943600" y="3657600"/>
            <a:ext cx="68580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185" name=""/>
          <p:cNvSpPr/>
          <p:nvPr/>
        </p:nvSpPr>
        <p:spPr>
          <a:xfrm>
            <a:off x="6629400" y="3429000"/>
            <a:ext cx="1600200" cy="685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1800" spc="-1" strike="noStrike">
                <a:latin typeface="Arial"/>
              </a:rPr>
              <a:t>Panda’s dataframe</a:t>
            </a:r>
            <a:endParaRPr b="0" lang="en-US" sz="1800" spc="-1" strike="noStrike">
              <a:latin typeface="Arial"/>
            </a:endParaRPr>
          </a:p>
        </p:txBody>
      </p:sp>
      <p:sp>
        <p:nvSpPr>
          <p:cNvPr id="186" name=""/>
          <p:cNvSpPr/>
          <p:nvPr/>
        </p:nvSpPr>
        <p:spPr>
          <a:xfrm>
            <a:off x="8229600" y="3657600"/>
            <a:ext cx="68580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187" name=""/>
          <p:cNvSpPr/>
          <p:nvPr/>
        </p:nvSpPr>
        <p:spPr>
          <a:xfrm>
            <a:off x="8915400" y="3429000"/>
            <a:ext cx="1600200" cy="685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1800" spc="-1" strike="noStrike">
                <a:latin typeface="Arial"/>
              </a:rPr>
              <a:t>Csv file</a:t>
            </a:r>
            <a:endParaRPr b="0" lang="en-US" sz="1800" spc="-1" strike="noStrike">
              <a:latin typeface="Arial"/>
            </a:endParaRPr>
          </a:p>
        </p:txBody>
      </p:sp>
      <p:sp>
        <p:nvSpPr>
          <p:cNvPr id="3" name="PlaceHolder 2"/>
          <p:cNvSpPr>
            <a:spLocks noGrp="1"/>
          </p:cNvSpPr>
          <p:nvPr>
            <p:ph type="sldNum" idx="2"/>
          </p:nvPr>
        </p:nvSpPr>
        <p:spPr/>
        <p:txBody>
          <a:bodyPr/>
          <a:p>
            <a:fld id="{91AD448F-5598-4775-B4E2-EF2C1A9F405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5969520" y="1965600"/>
            <a:ext cx="5460480" cy="4206600"/>
          </a:xfrm>
          <a:prstGeom prst="rect">
            <a:avLst/>
          </a:prstGeom>
          <a:noFill/>
          <a:ln w="0">
            <a:solidFill>
              <a:srgbClr val="0b49cb"/>
            </a:solidFill>
            <a:prstDash val="dash"/>
          </a:ln>
        </p:spPr>
        <p:txBody>
          <a:bodyPr anchor="t">
            <a:normAutofit/>
          </a:bodyPr>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p:txBody>
      </p:sp>
      <p:sp>
        <p:nvSpPr>
          <p:cNvPr id="189" name="PlaceHolder 2"/>
          <p:cNvSpPr>
            <a:spLocks noGrp="1"/>
          </p:cNvSpPr>
          <p:nvPr>
            <p:ph/>
          </p:nvPr>
        </p:nvSpPr>
        <p:spPr>
          <a:xfrm>
            <a:off x="820800" y="1800360"/>
            <a:ext cx="4640040" cy="4225680"/>
          </a:xfrm>
          <a:prstGeom prst="rect">
            <a:avLst/>
          </a:prstGeom>
          <a:noFill/>
          <a:ln w="0">
            <a:noFill/>
          </a:ln>
        </p:spPr>
        <p:txBody>
          <a:bodyPr anchor="t">
            <a:normAutofit fontScale="51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data collection with SpaceX REST calls using key phrases and flowcharts</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rockets api:  requests.get("</a:t>
            </a:r>
            <a:r>
              <a:rPr b="0" lang="en-US" sz="2200" spc="-1" strike="noStrike">
                <a:solidFill>
                  <a:srgbClr val="292929"/>
                </a:solidFill>
                <a:latin typeface="Abadi"/>
                <a:hlinkClick r:id="rId2"/>
              </a:rPr>
              <a:t>https://api.spacexdata.com/v4/rockets/</a:t>
            </a:r>
            <a:r>
              <a:rPr b="0" lang="en-US" sz="2200" spc="-1" strike="noStrike">
                <a:solidFill>
                  <a:srgbClr val="292929"/>
                </a:solidFill>
                <a:latin typeface="Abadi"/>
              </a:rPr>
              <a:t>"+str(x)).json()</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lunchpads api: requests.get("</a:t>
            </a:r>
            <a:r>
              <a:rPr b="0" lang="en-US" sz="2200" spc="-1" strike="noStrike">
                <a:solidFill>
                  <a:srgbClr val="292929"/>
                </a:solidFill>
                <a:latin typeface="Abadi"/>
                <a:hlinkClick r:id="rId3"/>
              </a:rPr>
              <a:t>https://api.spacexdata.com/v4/launchpads/</a:t>
            </a:r>
            <a:r>
              <a:rPr b="0" lang="en-US" sz="2200" spc="-1" strike="noStrike">
                <a:solidFill>
                  <a:srgbClr val="292929"/>
                </a:solidFill>
                <a:latin typeface="Abadi"/>
              </a:rPr>
              <a:t>"+str(x)).json()</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payloads api: requests.get("</a:t>
            </a:r>
            <a:r>
              <a:rPr b="0" lang="en-US" sz="2200" spc="-1" strike="noStrike">
                <a:solidFill>
                  <a:srgbClr val="292929"/>
                </a:solidFill>
                <a:latin typeface="Abadi"/>
                <a:hlinkClick r:id="rId4"/>
              </a:rPr>
              <a:t>https://api.spacexdata.com/v4/payloads/</a:t>
            </a:r>
            <a:r>
              <a:rPr b="0" lang="en-US" sz="2200" spc="-1" strike="noStrike">
                <a:solidFill>
                  <a:srgbClr val="292929"/>
                </a:solidFill>
                <a:latin typeface="Abadi"/>
              </a:rPr>
              <a:t>"+load).json()</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cores api: requests.get("</a:t>
            </a:r>
            <a:r>
              <a:rPr b="0" lang="en-US" sz="2200" spc="-1" strike="noStrike">
                <a:solidFill>
                  <a:srgbClr val="292929"/>
                </a:solidFill>
                <a:latin typeface="Abadi"/>
                <a:hlinkClick r:id="rId5"/>
              </a:rPr>
              <a:t>https://api.spacexdata.com/v4/cores/</a:t>
            </a:r>
            <a:r>
              <a:rPr b="0" lang="en-US" sz="2200" spc="-1" strike="noStrike">
                <a:solidFill>
                  <a:srgbClr val="292929"/>
                </a:solidFill>
                <a:latin typeface="Abadi"/>
              </a:rPr>
              <a:t>"+core['core']).json()</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launche history api: requests.get("</a:t>
            </a:r>
            <a:r>
              <a:rPr b="0" lang="en-US" sz="2200" spc="-1" strike="noStrike">
                <a:solidFill>
                  <a:srgbClr val="292929"/>
                </a:solidFill>
                <a:latin typeface="Abadi"/>
                <a:hlinkClick r:id="rId6"/>
              </a:rPr>
              <a:t>https://api.spacexdata.com/v4/launches/past</a:t>
            </a:r>
            <a:r>
              <a:rPr b="0" lang="en-US" sz="2200" spc="-1" strike="noStrike">
                <a:solidFill>
                  <a:srgbClr val="292929"/>
                </a:solidFill>
                <a:latin typeface="Abadi"/>
              </a:rPr>
              <a:t>")</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This is GitHub URL of the completed SpaceX API calls notebook:</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https://github.com/ahmadmsvh/IBM-data-science-course/blob/main/capstone/jupyter-labs-spacex-data-collection-api.ipynb</a:t>
            </a:r>
            <a:endParaRPr b="0" lang="en-US" sz="22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sp>
        <p:nvSpPr>
          <p:cNvPr id="191" name=""/>
          <p:cNvSpPr/>
          <p:nvPr/>
        </p:nvSpPr>
        <p:spPr>
          <a:xfrm>
            <a:off x="6146640" y="2057400"/>
            <a:ext cx="1168560" cy="685800"/>
          </a:xfrm>
          <a:custGeom>
            <a:avLst/>
            <a:gdLst/>
            <a:ahLst/>
            <a:rect l="l" t="t" r="r" b="b"/>
            <a:pathLst>
              <a:path w="36797" h="21600">
                <a:moveTo>
                  <a:pt x="3600" y="0"/>
                </a:moveTo>
                <a:arcTo wR="3600" hR="3600" stAng="16200000" swAng="-5400000"/>
                <a:lnTo>
                  <a:pt x="0" y="18000"/>
                </a:lnTo>
                <a:arcTo wR="3600" hR="3600" stAng="10800000" swAng="-5400000"/>
                <a:lnTo>
                  <a:pt x="33197" y="21600"/>
                </a:lnTo>
                <a:arcTo wR="11597" hR="3600" stAng="5400000" swAng="5400000"/>
                <a:lnTo>
                  <a:pt x="21600" y="3600"/>
                </a:lnTo>
                <a:arcTo wR="11597"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spcBef>
                <a:spcPts val="1400"/>
              </a:spcBef>
              <a:buNone/>
            </a:pPr>
            <a:r>
              <a:rPr b="0" lang="en-US" sz="2200" spc="-1" strike="noStrike">
                <a:solidFill>
                  <a:srgbClr val="292929"/>
                </a:solidFill>
                <a:latin typeface="Abadi"/>
              </a:rPr>
              <a:t>rockets api</a:t>
            </a:r>
            <a:endParaRPr b="0" lang="en-US" sz="2200" spc="-1" strike="noStrike">
              <a:latin typeface="Arial"/>
            </a:endParaRPr>
          </a:p>
          <a:p>
            <a:pPr algn="ctr">
              <a:buNone/>
            </a:pPr>
            <a:endParaRPr b="0" lang="en-US" sz="1800" spc="-1" strike="noStrike">
              <a:latin typeface="Arial"/>
            </a:endParaRPr>
          </a:p>
        </p:txBody>
      </p:sp>
      <p:sp>
        <p:nvSpPr>
          <p:cNvPr id="192" name=""/>
          <p:cNvSpPr/>
          <p:nvPr/>
        </p:nvSpPr>
        <p:spPr>
          <a:xfrm>
            <a:off x="7772400" y="2057400"/>
            <a:ext cx="1143000" cy="685800"/>
          </a:xfrm>
          <a:custGeom>
            <a:avLst/>
            <a:gdLst/>
            <a:ahLst/>
            <a:rect l="l" t="t" r="r" b="b"/>
            <a:pathLst>
              <a:path w="35992" h="21600">
                <a:moveTo>
                  <a:pt x="3600" y="0"/>
                </a:moveTo>
                <a:arcTo wR="3600" hR="3600" stAng="16200000" swAng="-5400000"/>
                <a:lnTo>
                  <a:pt x="0" y="18000"/>
                </a:lnTo>
                <a:arcTo wR="3600" hR="3600" stAng="10800000" swAng="-5400000"/>
                <a:lnTo>
                  <a:pt x="32392" y="21600"/>
                </a:lnTo>
                <a:arcTo wR="10792" hR="3600" stAng="5400000" swAng="5400000"/>
                <a:lnTo>
                  <a:pt x="21600" y="3600"/>
                </a:lnTo>
                <a:arcTo wR="1079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900" spc="-1" strike="noStrike">
                <a:latin typeface="Arial"/>
              </a:rPr>
              <a:t>Append rockets to data frame</a:t>
            </a:r>
            <a:endParaRPr b="0" lang="en-US" sz="900" spc="-1" strike="noStrike">
              <a:latin typeface="Arial"/>
            </a:endParaRPr>
          </a:p>
        </p:txBody>
      </p:sp>
      <p:sp>
        <p:nvSpPr>
          <p:cNvPr id="193" name=""/>
          <p:cNvSpPr/>
          <p:nvPr/>
        </p:nvSpPr>
        <p:spPr>
          <a:xfrm>
            <a:off x="9601200" y="2286000"/>
            <a:ext cx="939960" cy="457200"/>
          </a:xfrm>
          <a:custGeom>
            <a:avLst/>
            <a:gdLst/>
            <a:ahLst/>
            <a:rect l="l" t="t" r="r" b="b"/>
            <a:pathLst>
              <a:path w="44390" h="21600">
                <a:moveTo>
                  <a:pt x="3600" y="0"/>
                </a:moveTo>
                <a:arcTo wR="3600" hR="3600" stAng="16200000" swAng="-5400000"/>
                <a:lnTo>
                  <a:pt x="0" y="18000"/>
                </a:lnTo>
                <a:arcTo wR="3600" hR="3600" stAng="10800000" swAng="-5400000"/>
                <a:lnTo>
                  <a:pt x="40790" y="21600"/>
                </a:lnTo>
                <a:arcTo wR="19190" hR="3600" stAng="5400000" swAng="5400000"/>
                <a:lnTo>
                  <a:pt x="21600" y="3600"/>
                </a:lnTo>
                <a:arcTo wR="19190" hR="3600" stAng="10800000" swAng="5400000"/>
                <a:close/>
              </a:path>
            </a:pathLst>
          </a:custGeom>
          <a:solidFill>
            <a:srgbClr val="729fcf"/>
          </a:solidFill>
          <a:ln w="0">
            <a:solidFill>
              <a:srgbClr val="3465a4"/>
            </a:solidFill>
          </a:ln>
        </p:spPr>
        <p:style>
          <a:lnRef idx="0"/>
          <a:fillRef idx="0"/>
          <a:effectRef idx="0"/>
          <a:fontRef idx="minor"/>
        </p:style>
      </p:sp>
      <p:sp>
        <p:nvSpPr>
          <p:cNvPr id="194" name=""/>
          <p:cNvSpPr/>
          <p:nvPr/>
        </p:nvSpPr>
        <p:spPr>
          <a:xfrm>
            <a:off x="10287000" y="2971800"/>
            <a:ext cx="914400" cy="685800"/>
          </a:xfrm>
          <a:custGeom>
            <a:avLst/>
            <a:gdLst/>
            <a:ahLst/>
            <a:rect l="l" t="t" r="r" b="b"/>
            <a:pathLst>
              <a:path w="28796" h="21600">
                <a:moveTo>
                  <a:pt x="3600" y="0"/>
                </a:moveTo>
                <a:arcTo wR="3600" hR="3600" stAng="16200000" swAng="-5400000"/>
                <a:lnTo>
                  <a:pt x="0" y="18000"/>
                </a:lnTo>
                <a:arcTo wR="3600" hR="3600" stAng="10800000" swAng="-5400000"/>
                <a:lnTo>
                  <a:pt x="25196" y="21600"/>
                </a:lnTo>
                <a:arcTo wR="3596" hR="3600" stAng="5400000" swAng="5400000"/>
                <a:lnTo>
                  <a:pt x="21600" y="3600"/>
                </a:lnTo>
                <a:arcTo wR="3596"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rPr>
              <a:t>Append </a:t>
            </a:r>
            <a:r>
              <a:rPr b="0" lang="en-US" sz="900" spc="-1" strike="noStrike">
                <a:latin typeface="Arial"/>
              </a:rPr>
              <a:t>launch pads </a:t>
            </a:r>
            <a:r>
              <a:rPr b="0" lang="en-US" sz="900" spc="-1" strike="noStrike">
                <a:latin typeface="Arial"/>
              </a:rPr>
              <a:t>to data frame</a:t>
            </a:r>
            <a:endParaRPr b="0" lang="en-US" sz="900" spc="-1" strike="noStrike">
              <a:latin typeface="Arial"/>
            </a:endParaRPr>
          </a:p>
        </p:txBody>
      </p:sp>
      <p:sp>
        <p:nvSpPr>
          <p:cNvPr id="195" name=""/>
          <p:cNvSpPr/>
          <p:nvPr/>
        </p:nvSpPr>
        <p:spPr>
          <a:xfrm>
            <a:off x="9372600" y="2057400"/>
            <a:ext cx="1168560" cy="686160"/>
          </a:xfrm>
          <a:custGeom>
            <a:avLst/>
            <a:gdLst/>
            <a:ahLst/>
            <a:rect l="l" t="t" r="r" b="b"/>
            <a:pathLst>
              <a:path w="36778" h="21600">
                <a:moveTo>
                  <a:pt x="3600" y="0"/>
                </a:moveTo>
                <a:arcTo wR="3600" hR="3600" stAng="16200000" swAng="-5400000"/>
                <a:lnTo>
                  <a:pt x="0" y="18000"/>
                </a:lnTo>
                <a:arcTo wR="3600" hR="3600" stAng="10800000" swAng="-5400000"/>
                <a:lnTo>
                  <a:pt x="33178" y="21600"/>
                </a:lnTo>
                <a:arcTo wR="11578" hR="3600" stAng="5400000" swAng="5400000"/>
                <a:lnTo>
                  <a:pt x="21600" y="3600"/>
                </a:lnTo>
                <a:arcTo wR="11578"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Call </a:t>
            </a:r>
            <a:r>
              <a:rPr b="0" lang="en-US" sz="900" spc="-1" strike="noStrike">
                <a:solidFill>
                  <a:srgbClr val="292929"/>
                </a:solidFill>
                <a:latin typeface="Abadi"/>
              </a:rPr>
              <a:t>lunchpads api</a:t>
            </a:r>
            <a:endParaRPr b="0" lang="en-US" sz="900" spc="-1" strike="noStrike">
              <a:latin typeface="Arial"/>
            </a:endParaRPr>
          </a:p>
        </p:txBody>
      </p:sp>
      <p:sp>
        <p:nvSpPr>
          <p:cNvPr id="196" name=""/>
          <p:cNvSpPr/>
          <p:nvPr/>
        </p:nvSpPr>
        <p:spPr>
          <a:xfrm>
            <a:off x="9144000" y="3886200"/>
            <a:ext cx="1143000" cy="685800"/>
          </a:xfrm>
          <a:custGeom>
            <a:avLst/>
            <a:gdLst/>
            <a:ahLst/>
            <a:rect l="l" t="t" r="r" b="b"/>
            <a:pathLst>
              <a:path w="35992" h="21600">
                <a:moveTo>
                  <a:pt x="3600" y="0"/>
                </a:moveTo>
                <a:arcTo wR="3600" hR="3600" stAng="16200000" swAng="-5400000"/>
                <a:lnTo>
                  <a:pt x="0" y="18000"/>
                </a:lnTo>
                <a:arcTo wR="3600" hR="3600" stAng="10800000" swAng="-5400000"/>
                <a:lnTo>
                  <a:pt x="32392" y="21600"/>
                </a:lnTo>
                <a:arcTo wR="10792" hR="3600" stAng="5400000" swAng="5400000"/>
                <a:lnTo>
                  <a:pt x="21600" y="3600"/>
                </a:lnTo>
                <a:arcTo wR="1079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Call </a:t>
            </a:r>
            <a:r>
              <a:rPr b="0" lang="en-US" sz="900" spc="-1" strike="noStrike">
                <a:solidFill>
                  <a:srgbClr val="292929"/>
                </a:solidFill>
                <a:latin typeface="Abadi"/>
                <a:ea typeface="Noto Sans CJK SC"/>
              </a:rPr>
              <a:t>payloads</a:t>
            </a:r>
            <a:r>
              <a:rPr b="0" lang="en-US" sz="900" spc="-1" strike="noStrike">
                <a:solidFill>
                  <a:srgbClr val="292929"/>
                </a:solidFill>
                <a:latin typeface="Abadi"/>
              </a:rPr>
              <a:t> api</a:t>
            </a:r>
            <a:endParaRPr b="0" lang="en-US" sz="900" spc="-1" strike="noStrike">
              <a:latin typeface="Arial"/>
            </a:endParaRPr>
          </a:p>
        </p:txBody>
      </p:sp>
      <p:sp>
        <p:nvSpPr>
          <p:cNvPr id="197" name=""/>
          <p:cNvSpPr/>
          <p:nvPr/>
        </p:nvSpPr>
        <p:spPr>
          <a:xfrm>
            <a:off x="8554320" y="5108760"/>
            <a:ext cx="1217880" cy="606240"/>
          </a:xfrm>
          <a:custGeom>
            <a:avLst/>
            <a:gdLst/>
            <a:ahLst/>
            <a:rect l="l" t="t" r="r" b="b"/>
            <a:pathLst>
              <a:path w="43379" h="21600">
                <a:moveTo>
                  <a:pt x="3600" y="0"/>
                </a:moveTo>
                <a:arcTo wR="3600" hR="3600" stAng="16200000" swAng="-5400000"/>
                <a:lnTo>
                  <a:pt x="0" y="18000"/>
                </a:lnTo>
                <a:arcTo wR="3600" hR="3600" stAng="10800000" swAng="-5400000"/>
                <a:lnTo>
                  <a:pt x="39779" y="21600"/>
                </a:lnTo>
                <a:arcTo wR="18179" hR="3600" stAng="5400000" swAng="5400000"/>
                <a:lnTo>
                  <a:pt x="21600" y="3600"/>
                </a:lnTo>
                <a:arcTo wR="18179"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Call </a:t>
            </a:r>
            <a:r>
              <a:rPr b="0" lang="en-US" sz="900" spc="-1" strike="noStrike">
                <a:solidFill>
                  <a:srgbClr val="292929"/>
                </a:solidFill>
                <a:latin typeface="Abadi"/>
                <a:ea typeface="Noto Sans CJK SC"/>
              </a:rPr>
              <a:t>launche </a:t>
            </a:r>
            <a:r>
              <a:rPr b="0" lang="en-US" sz="900" spc="-1" strike="noStrike">
                <a:solidFill>
                  <a:srgbClr val="292929"/>
                </a:solidFill>
                <a:latin typeface="Abadi"/>
                <a:ea typeface="Noto Sans CJK SC"/>
              </a:rPr>
              <a:t>history </a:t>
            </a:r>
            <a:r>
              <a:rPr b="0" lang="en-US" sz="900" spc="-1" strike="noStrike">
                <a:solidFill>
                  <a:srgbClr val="292929"/>
                </a:solidFill>
                <a:latin typeface="Abadi"/>
              </a:rPr>
              <a:t> </a:t>
            </a:r>
            <a:r>
              <a:rPr b="0" lang="en-US" sz="900" spc="-1" strike="noStrike">
                <a:solidFill>
                  <a:srgbClr val="292929"/>
                </a:solidFill>
                <a:latin typeface="Abadi"/>
              </a:rPr>
              <a:t>api</a:t>
            </a:r>
            <a:endParaRPr b="0" lang="en-US" sz="900" spc="-1" strike="noStrike">
              <a:latin typeface="Arial"/>
            </a:endParaRPr>
          </a:p>
        </p:txBody>
      </p:sp>
      <p:sp>
        <p:nvSpPr>
          <p:cNvPr id="198" name=""/>
          <p:cNvSpPr/>
          <p:nvPr/>
        </p:nvSpPr>
        <p:spPr>
          <a:xfrm>
            <a:off x="6405480" y="3181320"/>
            <a:ext cx="1138320" cy="476280"/>
          </a:xfrm>
          <a:custGeom>
            <a:avLst/>
            <a:gdLst/>
            <a:ahLst/>
            <a:rect l="l" t="t" r="r" b="b"/>
            <a:pathLst>
              <a:path w="51602" h="21600">
                <a:moveTo>
                  <a:pt x="3600" y="0"/>
                </a:moveTo>
                <a:arcTo wR="3600" hR="3600" stAng="16200000" swAng="-5400000"/>
                <a:lnTo>
                  <a:pt x="0" y="18000"/>
                </a:lnTo>
                <a:arcTo wR="3600" hR="3600" stAng="10800000" swAng="-5400000"/>
                <a:lnTo>
                  <a:pt x="48002" y="21600"/>
                </a:lnTo>
                <a:arcTo wR="26402" hR="3600" stAng="5400000" swAng="5400000"/>
                <a:lnTo>
                  <a:pt x="21600" y="3600"/>
                </a:lnTo>
                <a:arcTo wR="2640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ea typeface="Noto Sans CJK SC"/>
              </a:rPr>
              <a:t>Append </a:t>
            </a:r>
            <a:r>
              <a:rPr b="0" lang="en-US" sz="900" spc="-1" strike="noStrike">
                <a:solidFill>
                  <a:srgbClr val="292929"/>
                </a:solidFill>
                <a:latin typeface="Abadi"/>
              </a:rPr>
              <a:t>cores</a:t>
            </a:r>
            <a:r>
              <a:rPr b="0" lang="en-US" sz="900" spc="-1" strike="noStrike">
                <a:latin typeface="Arial"/>
              </a:rPr>
              <a:t> to data </a:t>
            </a:r>
            <a:r>
              <a:rPr b="0" lang="en-US" sz="900" spc="-1" strike="noStrike">
                <a:latin typeface="Arial"/>
              </a:rPr>
              <a:t>frame</a:t>
            </a:r>
            <a:endParaRPr b="0" lang="en-US" sz="900" spc="-1" strike="noStrike">
              <a:latin typeface="Arial"/>
            </a:endParaRPr>
          </a:p>
        </p:txBody>
      </p:sp>
      <p:sp>
        <p:nvSpPr>
          <p:cNvPr id="199" name=""/>
          <p:cNvSpPr txBox="1"/>
          <p:nvPr/>
        </p:nvSpPr>
        <p:spPr>
          <a:xfrm>
            <a:off x="6172200" y="2062080"/>
            <a:ext cx="914400" cy="627480"/>
          </a:xfrm>
          <a:prstGeom prst="rect">
            <a:avLst/>
          </a:prstGeom>
          <a:noFill/>
          <a:ln w="0">
            <a:noFill/>
          </a:ln>
        </p:spPr>
        <p:txBody>
          <a:bodyPr lIns="90000" rIns="90000" tIns="45000" bIns="45000" anchor="t">
            <a:noAutofit/>
          </a:bodyPr>
          <a:p>
            <a:pPr marL="228600" indent="-228600" algn="ctr">
              <a:lnSpc>
                <a:spcPct val="100000"/>
              </a:lnSpc>
              <a:spcBef>
                <a:spcPts val="1400"/>
              </a:spcBef>
              <a:buClr>
                <a:srgbClr val="292929"/>
              </a:buClr>
              <a:buFont typeface="Arial"/>
              <a:buChar char="•"/>
            </a:pPr>
            <a:r>
              <a:rPr b="0" lang="en-US" sz="900" spc="-1" strike="noStrike">
                <a:solidFill>
                  <a:srgbClr val="292929"/>
                </a:solidFill>
                <a:latin typeface="Abadi"/>
              </a:rPr>
              <a:t>Call rockets </a:t>
            </a:r>
            <a:r>
              <a:rPr b="0" lang="en-US" sz="900" spc="-1" strike="noStrike">
                <a:solidFill>
                  <a:srgbClr val="292929"/>
                </a:solidFill>
                <a:latin typeface="Abadi"/>
              </a:rPr>
              <a:t>api</a:t>
            </a:r>
            <a:endParaRPr b="0" lang="en-US" sz="900" spc="-1" strike="noStrike">
              <a:latin typeface="Arial"/>
            </a:endParaRPr>
          </a:p>
        </p:txBody>
      </p:sp>
      <p:sp>
        <p:nvSpPr>
          <p:cNvPr id="200" name=""/>
          <p:cNvSpPr/>
          <p:nvPr/>
        </p:nvSpPr>
        <p:spPr>
          <a:xfrm>
            <a:off x="10212120" y="5108760"/>
            <a:ext cx="1217880" cy="606240"/>
          </a:xfrm>
          <a:custGeom>
            <a:avLst/>
            <a:gdLst/>
            <a:ahLst/>
            <a:rect l="l" t="t" r="r" b="b"/>
            <a:pathLst>
              <a:path w="43379" h="21600">
                <a:moveTo>
                  <a:pt x="3600" y="0"/>
                </a:moveTo>
                <a:arcTo wR="3600" hR="3600" stAng="16200000" swAng="-5400000"/>
                <a:lnTo>
                  <a:pt x="0" y="18000"/>
                </a:lnTo>
                <a:arcTo wR="3600" hR="3600" stAng="10800000" swAng="-5400000"/>
                <a:lnTo>
                  <a:pt x="39779" y="21600"/>
                </a:lnTo>
                <a:arcTo wR="18179" hR="3600" stAng="5400000" swAng="5400000"/>
                <a:lnTo>
                  <a:pt x="21600" y="3600"/>
                </a:lnTo>
                <a:arcTo wR="18179"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append </a:t>
            </a:r>
            <a:r>
              <a:rPr b="0" lang="en-US" sz="900" spc="-1" strike="noStrike">
                <a:solidFill>
                  <a:srgbClr val="292929"/>
                </a:solidFill>
                <a:latin typeface="Abadi"/>
                <a:ea typeface="Noto Sans CJK SC"/>
              </a:rPr>
              <a:t>launche history </a:t>
            </a:r>
            <a:r>
              <a:rPr b="0" lang="en-US" sz="900" spc="-1" strike="noStrike">
                <a:solidFill>
                  <a:srgbClr val="292929"/>
                </a:solidFill>
                <a:latin typeface="Abadi"/>
              </a:rPr>
              <a:t> to dataframe</a:t>
            </a:r>
            <a:endParaRPr b="0" lang="en-US" sz="900" spc="-1" strike="noStrike">
              <a:latin typeface="Arial"/>
            </a:endParaRPr>
          </a:p>
        </p:txBody>
      </p:sp>
      <p:sp>
        <p:nvSpPr>
          <p:cNvPr id="201" name=""/>
          <p:cNvSpPr/>
          <p:nvPr/>
        </p:nvSpPr>
        <p:spPr>
          <a:xfrm>
            <a:off x="7340760" y="22860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02" name=""/>
          <p:cNvSpPr/>
          <p:nvPr/>
        </p:nvSpPr>
        <p:spPr>
          <a:xfrm>
            <a:off x="8940960" y="22860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03" name=""/>
          <p:cNvSpPr/>
          <p:nvPr/>
        </p:nvSpPr>
        <p:spPr>
          <a:xfrm flipV="1" rot="5400000">
            <a:off x="10467000" y="2439720"/>
            <a:ext cx="606240" cy="4579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w="0">
            <a:solidFill>
              <a:srgbClr val="3465a4"/>
            </a:solidFill>
          </a:ln>
        </p:spPr>
        <p:style>
          <a:lnRef idx="0"/>
          <a:fillRef idx="0"/>
          <a:effectRef idx="0"/>
          <a:fontRef idx="minor"/>
        </p:style>
      </p:sp>
      <p:sp>
        <p:nvSpPr>
          <p:cNvPr id="204" name=""/>
          <p:cNvSpPr/>
          <p:nvPr/>
        </p:nvSpPr>
        <p:spPr>
          <a:xfrm flipV="1" rot="10800000">
            <a:off x="10287000" y="3657600"/>
            <a:ext cx="685800" cy="91440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w="0">
            <a:solidFill>
              <a:srgbClr val="3465a4"/>
            </a:solidFill>
          </a:ln>
        </p:spPr>
        <p:style>
          <a:lnRef idx="0"/>
          <a:fillRef idx="0"/>
          <a:effectRef idx="0"/>
          <a:fontRef idx="minor"/>
        </p:style>
      </p:sp>
      <p:sp>
        <p:nvSpPr>
          <p:cNvPr id="205" name=""/>
          <p:cNvSpPr/>
          <p:nvPr/>
        </p:nvSpPr>
        <p:spPr>
          <a:xfrm rot="10800000">
            <a:off x="8712360" y="41148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06" name=""/>
          <p:cNvSpPr/>
          <p:nvPr/>
        </p:nvSpPr>
        <p:spPr>
          <a:xfrm>
            <a:off x="7772400" y="3886200"/>
            <a:ext cx="914400" cy="685800"/>
          </a:xfrm>
          <a:custGeom>
            <a:avLst/>
            <a:gdLst/>
            <a:ahLst/>
            <a:rect l="l" t="t" r="r" b="b"/>
            <a:pathLst>
              <a:path w="28796" h="21600">
                <a:moveTo>
                  <a:pt x="3600" y="0"/>
                </a:moveTo>
                <a:arcTo wR="3600" hR="3600" stAng="16200000" swAng="-5400000"/>
                <a:lnTo>
                  <a:pt x="0" y="18000"/>
                </a:lnTo>
                <a:arcTo wR="3600" hR="3600" stAng="10800000" swAng="-5400000"/>
                <a:lnTo>
                  <a:pt x="25196" y="21600"/>
                </a:lnTo>
                <a:arcTo wR="3596" hR="3600" stAng="5400000" swAng="5400000"/>
                <a:lnTo>
                  <a:pt x="21600" y="3600"/>
                </a:lnTo>
                <a:arcTo wR="3596"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ea typeface="Noto Sans CJK SC"/>
              </a:rPr>
              <a:t>Append </a:t>
            </a:r>
            <a:r>
              <a:rPr b="0" lang="en-US" sz="900" spc="-1" strike="noStrike">
                <a:solidFill>
                  <a:srgbClr val="292929"/>
                </a:solidFill>
                <a:latin typeface="Abadi"/>
                <a:ea typeface="Noto Sans CJK SC"/>
              </a:rPr>
              <a:t>payloads</a:t>
            </a:r>
            <a:r>
              <a:rPr b="0" lang="en-US" sz="900" spc="-1" strike="noStrike">
                <a:latin typeface="Arial"/>
              </a:rPr>
              <a:t> to data frame</a:t>
            </a:r>
            <a:endParaRPr b="0" lang="en-US" sz="900" spc="-1" strike="noStrike">
              <a:latin typeface="Arial"/>
            </a:endParaRPr>
          </a:p>
        </p:txBody>
      </p:sp>
      <p:sp>
        <p:nvSpPr>
          <p:cNvPr id="207" name=""/>
          <p:cNvSpPr/>
          <p:nvPr/>
        </p:nvSpPr>
        <p:spPr>
          <a:xfrm>
            <a:off x="6172200" y="3886200"/>
            <a:ext cx="1143000" cy="685800"/>
          </a:xfrm>
          <a:custGeom>
            <a:avLst/>
            <a:gdLst/>
            <a:ahLst/>
            <a:rect l="l" t="t" r="r" b="b"/>
            <a:pathLst>
              <a:path w="35992" h="21600">
                <a:moveTo>
                  <a:pt x="3600" y="0"/>
                </a:moveTo>
                <a:arcTo wR="3600" hR="3600" stAng="16200000" swAng="-5400000"/>
                <a:lnTo>
                  <a:pt x="0" y="18000"/>
                </a:lnTo>
                <a:arcTo wR="3600" hR="3600" stAng="10800000" swAng="-5400000"/>
                <a:lnTo>
                  <a:pt x="32392" y="21600"/>
                </a:lnTo>
                <a:arcTo wR="10792" hR="3600" stAng="5400000" swAng="5400000"/>
                <a:lnTo>
                  <a:pt x="21600" y="3600"/>
                </a:lnTo>
                <a:arcTo wR="1079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Call </a:t>
            </a:r>
            <a:r>
              <a:rPr b="0" lang="en-US" sz="900" spc="-1" strike="noStrike">
                <a:latin typeface="Arial"/>
                <a:ea typeface="Noto Sans CJK SC"/>
              </a:rPr>
              <a:t>cores</a:t>
            </a:r>
            <a:r>
              <a:rPr b="0" lang="en-US" sz="900" spc="-1" strike="noStrike">
                <a:solidFill>
                  <a:srgbClr val="292929"/>
                </a:solidFill>
                <a:latin typeface="Abadi"/>
              </a:rPr>
              <a:t> </a:t>
            </a:r>
            <a:r>
              <a:rPr b="0" lang="en-US" sz="900" spc="-1" strike="noStrike">
                <a:solidFill>
                  <a:srgbClr val="292929"/>
                </a:solidFill>
                <a:latin typeface="Abadi"/>
              </a:rPr>
              <a:t>api</a:t>
            </a:r>
            <a:endParaRPr b="0" lang="en-US" sz="900" spc="-1" strike="noStrike">
              <a:latin typeface="Arial"/>
            </a:endParaRPr>
          </a:p>
        </p:txBody>
      </p:sp>
      <p:sp>
        <p:nvSpPr>
          <p:cNvPr id="208" name=""/>
          <p:cNvSpPr/>
          <p:nvPr/>
        </p:nvSpPr>
        <p:spPr>
          <a:xfrm rot="10800000">
            <a:off x="7340760" y="41148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09" name=""/>
          <p:cNvSpPr/>
          <p:nvPr/>
        </p:nvSpPr>
        <p:spPr>
          <a:xfrm>
            <a:off x="6553800" y="4572000"/>
            <a:ext cx="606240" cy="114300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w="0">
            <a:solidFill>
              <a:srgbClr val="3465a4"/>
            </a:solidFill>
          </a:ln>
        </p:spPr>
        <p:style>
          <a:lnRef idx="0"/>
          <a:fillRef idx="0"/>
          <a:effectRef idx="0"/>
          <a:fontRef idx="minor"/>
        </p:style>
      </p:sp>
      <p:sp>
        <p:nvSpPr>
          <p:cNvPr id="210" name=""/>
          <p:cNvSpPr/>
          <p:nvPr/>
        </p:nvSpPr>
        <p:spPr>
          <a:xfrm>
            <a:off x="7160040" y="5029200"/>
            <a:ext cx="914400" cy="685800"/>
          </a:xfrm>
          <a:custGeom>
            <a:avLst/>
            <a:gdLst/>
            <a:ahLst/>
            <a:rect l="l" t="t" r="r" b="b"/>
            <a:pathLst>
              <a:path w="28796" h="21600">
                <a:moveTo>
                  <a:pt x="3600" y="0"/>
                </a:moveTo>
                <a:arcTo wR="3600" hR="3600" stAng="16200000" swAng="-5400000"/>
                <a:lnTo>
                  <a:pt x="0" y="18000"/>
                </a:lnTo>
                <a:arcTo wR="3600" hR="3600" stAng="10800000" swAng="-5400000"/>
                <a:lnTo>
                  <a:pt x="25196" y="21600"/>
                </a:lnTo>
                <a:arcTo wR="3596" hR="3600" stAng="5400000" swAng="5400000"/>
                <a:lnTo>
                  <a:pt x="21600" y="3600"/>
                </a:lnTo>
                <a:arcTo wR="3596"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ea typeface="Noto Sans CJK SC"/>
              </a:rPr>
              <a:t>Append </a:t>
            </a:r>
            <a:r>
              <a:rPr b="0" lang="en-US" sz="900" spc="-1" strike="noStrike">
                <a:solidFill>
                  <a:srgbClr val="292929"/>
                </a:solidFill>
                <a:latin typeface="Abadi"/>
                <a:ea typeface="Noto Sans CJK SC"/>
              </a:rPr>
              <a:t>cores</a:t>
            </a:r>
            <a:r>
              <a:rPr b="0" lang="en-US" sz="900" spc="-1" strike="noStrike">
                <a:latin typeface="Arial"/>
              </a:rPr>
              <a:t> to </a:t>
            </a:r>
            <a:r>
              <a:rPr b="0" lang="en-US" sz="900" spc="-1" strike="noStrike">
                <a:latin typeface="Arial"/>
              </a:rPr>
              <a:t>data frame</a:t>
            </a:r>
            <a:endParaRPr b="0" lang="en-US" sz="900" spc="-1" strike="noStrike">
              <a:latin typeface="Arial"/>
            </a:endParaRPr>
          </a:p>
        </p:txBody>
      </p:sp>
      <p:sp>
        <p:nvSpPr>
          <p:cNvPr id="211" name=""/>
          <p:cNvSpPr/>
          <p:nvPr/>
        </p:nvSpPr>
        <p:spPr>
          <a:xfrm>
            <a:off x="8122680" y="52578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12" name=""/>
          <p:cNvSpPr/>
          <p:nvPr/>
        </p:nvSpPr>
        <p:spPr>
          <a:xfrm>
            <a:off x="9780480" y="525780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4" name="PlaceHolder 3"/>
          <p:cNvSpPr>
            <a:spLocks noGrp="1"/>
          </p:cNvSpPr>
          <p:nvPr>
            <p:ph type="sldNum" idx="2"/>
          </p:nvPr>
        </p:nvSpPr>
        <p:spPr/>
        <p:txBody>
          <a:bodyPr/>
          <a:p>
            <a:fld id="{AB9923F3-1E91-4ECF-8459-0F452A858D45}"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1143000" y="1792440"/>
            <a:ext cx="4564080" cy="43797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1400" spc="-1" strike="noStrike">
                <a:solidFill>
                  <a:srgbClr val="292929"/>
                </a:solidFill>
                <a:latin typeface="Abadi"/>
              </a:rPr>
              <a:t>Data has been extracted an been placed in the datafram using beautiful soup library following the chart.</a:t>
            </a:r>
            <a:endParaRPr b="0" lang="en-US" sz="14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1000" spc="-1" strike="noStrike">
                <a:solidFill>
                  <a:srgbClr val="292929"/>
                </a:solidFill>
                <a:latin typeface="Abadi"/>
                <a:ea typeface="Noto Sans CJK SC"/>
              </a:rPr>
              <a:t>bs=BeautifulSoup(</a:t>
            </a:r>
            <a:r>
              <a:rPr b="0" lang="en-US" sz="1000" spc="-1" strike="noStrike">
                <a:solidFill>
                  <a:srgbClr val="292929"/>
                </a:solidFill>
                <a:latin typeface="Abadi"/>
              </a:rPr>
              <a:t>requests.get("https://en.wikipedia.org/w/index.php?title=List_of_Falcon_9_and_Falcon_Heavy_launches&amp;oldid=1027686922").text)</a:t>
            </a:r>
            <a:endParaRPr b="0" lang="en-US" sz="10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1000" spc="-1" strike="noStrike">
                <a:solidFill>
                  <a:srgbClr val="292929"/>
                </a:solidFill>
                <a:latin typeface="Abadi"/>
              </a:rPr>
              <a:t>html_tables = bs.find_all('table')</a:t>
            </a:r>
            <a:endParaRPr b="0" lang="en-US" sz="10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1400" spc="-1" strike="noStrike">
                <a:solidFill>
                  <a:srgbClr val="292929"/>
                </a:solidFill>
                <a:latin typeface="Abadi"/>
              </a:rPr>
              <a:t>GitHub URL of the completed web scraping notebook:</a:t>
            </a:r>
            <a:endParaRPr b="0" lang="en-US" sz="14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1100" spc="-1" strike="noStrike">
                <a:solidFill>
                  <a:srgbClr val="292929"/>
                </a:solidFill>
                <a:latin typeface="Abadi"/>
              </a:rPr>
              <a:t>https://github.com/ahmadmsvh/IBM-data-science-course/blob/main/capstone/jupyter-labs-webscraping.ipynb</a:t>
            </a:r>
            <a:endParaRPr b="0" lang="en-US" sz="1100" spc="-1" strike="noStrike">
              <a:solidFill>
                <a:srgbClr val="000000"/>
              </a:solidFill>
              <a:latin typeface="Calibri"/>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sp>
      <p:sp>
        <p:nvSpPr>
          <p:cNvPr id="21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216" name="Content Placeholder 4"/>
          <p:cNvSpPr/>
          <p:nvPr/>
        </p:nvSpPr>
        <p:spPr>
          <a:xfrm>
            <a:off x="5910120" y="1792440"/>
            <a:ext cx="5460480" cy="4206600"/>
          </a:xfrm>
          <a:prstGeom prst="rect">
            <a:avLst/>
          </a:prstGeom>
          <a:noFill/>
          <a:ln w="0">
            <a:solidFill>
              <a:srgbClr val="0b49cb"/>
            </a:solidFill>
            <a:prstDash val="dash"/>
          </a:ln>
        </p:spPr>
        <p:style>
          <a:lnRef idx="0"/>
          <a:fillRef idx="0"/>
          <a:effectRef idx="0"/>
          <a:fontRef idx="minor"/>
        </p:style>
      </p:sp>
      <p:sp>
        <p:nvSpPr>
          <p:cNvPr id="217" name="Content Placeholder 1"/>
          <p:cNvSpPr txBox="1"/>
          <p:nvPr/>
        </p:nvSpPr>
        <p:spPr>
          <a:xfrm>
            <a:off x="5969520" y="1965960"/>
            <a:ext cx="5460480" cy="4206600"/>
          </a:xfrm>
          <a:prstGeom prst="rect">
            <a:avLst/>
          </a:prstGeom>
          <a:noFill/>
          <a:ln w="0">
            <a:solidFill>
              <a:srgbClr val="0b49cb"/>
            </a:solidFill>
            <a:prstDash val="dash"/>
          </a:ln>
        </p:spPr>
        <p:txBody>
          <a:bodyPr anchor="t">
            <a:normAutofit/>
          </a:bodyPr>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p:txBody>
      </p:sp>
      <p:sp>
        <p:nvSpPr>
          <p:cNvPr id="218" name=""/>
          <p:cNvSpPr/>
          <p:nvPr/>
        </p:nvSpPr>
        <p:spPr>
          <a:xfrm>
            <a:off x="6146640" y="2057760"/>
            <a:ext cx="1168560" cy="685800"/>
          </a:xfrm>
          <a:custGeom>
            <a:avLst/>
            <a:gdLst/>
            <a:ahLst/>
            <a:rect l="l" t="t" r="r" b="b"/>
            <a:pathLst>
              <a:path w="36797" h="21600">
                <a:moveTo>
                  <a:pt x="3600" y="0"/>
                </a:moveTo>
                <a:arcTo wR="3600" hR="3600" stAng="16200000" swAng="-5400000"/>
                <a:lnTo>
                  <a:pt x="0" y="18000"/>
                </a:lnTo>
                <a:arcTo wR="3600" hR="3600" stAng="10800000" swAng="-5400000"/>
                <a:lnTo>
                  <a:pt x="33197" y="21600"/>
                </a:lnTo>
                <a:arcTo wR="11597" hR="3600" stAng="5400000" swAng="5400000"/>
                <a:lnTo>
                  <a:pt x="21600" y="3600"/>
                </a:lnTo>
                <a:arcTo wR="11597" hR="3600" stAng="10800000" swAng="5400000"/>
                <a:close/>
              </a:path>
            </a:pathLst>
          </a:custGeom>
          <a:solidFill>
            <a:srgbClr val="729fcf"/>
          </a:solidFill>
          <a:ln w="0">
            <a:solidFill>
              <a:srgbClr val="3465a4"/>
            </a:solidFill>
          </a:ln>
        </p:spPr>
        <p:style>
          <a:lnRef idx="0"/>
          <a:fillRef idx="0"/>
          <a:effectRef idx="0"/>
          <a:fontRef idx="minor"/>
        </p:style>
      </p:sp>
      <p:sp>
        <p:nvSpPr>
          <p:cNvPr id="219" name=""/>
          <p:cNvSpPr/>
          <p:nvPr/>
        </p:nvSpPr>
        <p:spPr>
          <a:xfrm>
            <a:off x="7772400" y="2057760"/>
            <a:ext cx="1143000" cy="685800"/>
          </a:xfrm>
          <a:custGeom>
            <a:avLst/>
            <a:gdLst/>
            <a:ahLst/>
            <a:rect l="l" t="t" r="r" b="b"/>
            <a:pathLst>
              <a:path w="35992" h="21600">
                <a:moveTo>
                  <a:pt x="3600" y="0"/>
                </a:moveTo>
                <a:arcTo wR="3600" hR="3600" stAng="16200000" swAng="-5400000"/>
                <a:lnTo>
                  <a:pt x="0" y="18000"/>
                </a:lnTo>
                <a:arcTo wR="3600" hR="3600" stAng="10800000" swAng="-5400000"/>
                <a:lnTo>
                  <a:pt x="32392" y="21600"/>
                </a:lnTo>
                <a:arcTo wR="10792" hR="3600" stAng="5400000" swAng="5400000"/>
                <a:lnTo>
                  <a:pt x="21600" y="3600"/>
                </a:lnTo>
                <a:arcTo wR="1079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US" sz="900" spc="-1" strike="noStrike">
                <a:latin typeface="Arial"/>
              </a:rPr>
              <a:t>Create beautiful soup object of response.text</a:t>
            </a:r>
            <a:endParaRPr b="0" lang="en-US" sz="900" spc="-1" strike="noStrike">
              <a:latin typeface="Arial"/>
            </a:endParaRPr>
          </a:p>
        </p:txBody>
      </p:sp>
      <p:sp>
        <p:nvSpPr>
          <p:cNvPr id="220" name=""/>
          <p:cNvSpPr/>
          <p:nvPr/>
        </p:nvSpPr>
        <p:spPr>
          <a:xfrm>
            <a:off x="9601200" y="2286360"/>
            <a:ext cx="939960" cy="457200"/>
          </a:xfrm>
          <a:custGeom>
            <a:avLst/>
            <a:gdLst/>
            <a:ahLst/>
            <a:rect l="l" t="t" r="r" b="b"/>
            <a:pathLst>
              <a:path w="44390" h="21600">
                <a:moveTo>
                  <a:pt x="3600" y="0"/>
                </a:moveTo>
                <a:arcTo wR="3600" hR="3600" stAng="16200000" swAng="-5400000"/>
                <a:lnTo>
                  <a:pt x="0" y="18000"/>
                </a:lnTo>
                <a:arcTo wR="3600" hR="3600" stAng="10800000" swAng="-5400000"/>
                <a:lnTo>
                  <a:pt x="40790" y="21600"/>
                </a:lnTo>
                <a:arcTo wR="19190" hR="3600" stAng="5400000" swAng="5400000"/>
                <a:lnTo>
                  <a:pt x="21600" y="3600"/>
                </a:lnTo>
                <a:arcTo wR="19190" hR="3600" stAng="10800000" swAng="5400000"/>
                <a:close/>
              </a:path>
            </a:pathLst>
          </a:custGeom>
          <a:solidFill>
            <a:srgbClr val="729fcf"/>
          </a:solidFill>
          <a:ln w="0">
            <a:solidFill>
              <a:srgbClr val="3465a4"/>
            </a:solidFill>
          </a:ln>
        </p:spPr>
        <p:style>
          <a:lnRef idx="0"/>
          <a:fillRef idx="0"/>
          <a:effectRef idx="0"/>
          <a:fontRef idx="minor"/>
        </p:style>
      </p:sp>
      <p:sp>
        <p:nvSpPr>
          <p:cNvPr id="221" name=""/>
          <p:cNvSpPr/>
          <p:nvPr/>
        </p:nvSpPr>
        <p:spPr>
          <a:xfrm>
            <a:off x="10287000" y="2972160"/>
            <a:ext cx="1083600" cy="685800"/>
          </a:xfrm>
          <a:custGeom>
            <a:avLst/>
            <a:gdLst/>
            <a:ahLst/>
            <a:rect l="l" t="t" r="r" b="b"/>
            <a:pathLst>
              <a:path w="34123" h="21600">
                <a:moveTo>
                  <a:pt x="3600" y="0"/>
                </a:moveTo>
                <a:arcTo wR="3600" hR="3600" stAng="16200000" swAng="-5400000"/>
                <a:lnTo>
                  <a:pt x="0" y="18000"/>
                </a:lnTo>
                <a:arcTo wR="3600" hR="3600" stAng="10800000" swAng="-5400000"/>
                <a:lnTo>
                  <a:pt x="30523" y="21600"/>
                </a:lnTo>
                <a:arcTo wR="8923" hR="3600" stAng="5400000" swAng="5400000"/>
                <a:lnTo>
                  <a:pt x="21600" y="3600"/>
                </a:lnTo>
                <a:arcTo wR="8923"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rPr>
              <a:t>Select the third table from extracted tables</a:t>
            </a:r>
            <a:endParaRPr b="0" lang="en-US" sz="900" spc="-1" strike="noStrike">
              <a:latin typeface="Arial"/>
            </a:endParaRPr>
          </a:p>
        </p:txBody>
      </p:sp>
      <p:sp>
        <p:nvSpPr>
          <p:cNvPr id="222" name=""/>
          <p:cNvSpPr/>
          <p:nvPr/>
        </p:nvSpPr>
        <p:spPr>
          <a:xfrm>
            <a:off x="9372600" y="2057760"/>
            <a:ext cx="1168560" cy="686160"/>
          </a:xfrm>
          <a:custGeom>
            <a:avLst/>
            <a:gdLst/>
            <a:ahLst/>
            <a:rect l="l" t="t" r="r" b="b"/>
            <a:pathLst>
              <a:path w="36778" h="21600">
                <a:moveTo>
                  <a:pt x="3600" y="0"/>
                </a:moveTo>
                <a:arcTo wR="3600" hR="3600" stAng="16200000" swAng="-5400000"/>
                <a:lnTo>
                  <a:pt x="0" y="18000"/>
                </a:lnTo>
                <a:arcTo wR="3600" hR="3600" stAng="10800000" swAng="-5400000"/>
                <a:lnTo>
                  <a:pt x="33178" y="21600"/>
                </a:lnTo>
                <a:arcTo wR="11578" hR="3600" stAng="5400000" swAng="5400000"/>
                <a:lnTo>
                  <a:pt x="21600" y="3600"/>
                </a:lnTo>
                <a:arcTo wR="11578"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rPr>
              <a:t>Extract Tables of beautiful object</a:t>
            </a:r>
            <a:endParaRPr b="0" lang="en-US" sz="900" spc="-1" strike="noStrike">
              <a:latin typeface="Arial"/>
            </a:endParaRPr>
          </a:p>
        </p:txBody>
      </p:sp>
      <p:sp>
        <p:nvSpPr>
          <p:cNvPr id="223" name=""/>
          <p:cNvSpPr/>
          <p:nvPr/>
        </p:nvSpPr>
        <p:spPr>
          <a:xfrm>
            <a:off x="9144000" y="3886560"/>
            <a:ext cx="1143000" cy="685800"/>
          </a:xfrm>
          <a:custGeom>
            <a:avLst/>
            <a:gdLst/>
            <a:ahLst/>
            <a:rect l="l" t="t" r="r" b="b"/>
            <a:pathLst>
              <a:path w="35992" h="21600">
                <a:moveTo>
                  <a:pt x="3600" y="0"/>
                </a:moveTo>
                <a:arcTo wR="3600" hR="3600" stAng="16200000" swAng="-5400000"/>
                <a:lnTo>
                  <a:pt x="0" y="18000"/>
                </a:lnTo>
                <a:arcTo wR="3600" hR="3600" stAng="10800000" swAng="-5400000"/>
                <a:lnTo>
                  <a:pt x="32392" y="21600"/>
                </a:lnTo>
                <a:arcTo wR="10792" hR="3600" stAng="5400000" swAng="5400000"/>
                <a:lnTo>
                  <a:pt x="21600" y="3600"/>
                </a:lnTo>
                <a:arcTo wR="10792" hR="3600" stAng="1080000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marL="228600" indent="-228600" algn="ctr">
              <a:lnSpc>
                <a:spcPct val="100000"/>
              </a:lnSpc>
              <a:spcBef>
                <a:spcPts val="1400"/>
              </a:spcBef>
              <a:buClr>
                <a:srgbClr val="292929"/>
              </a:buClr>
              <a:buFont typeface="Arial"/>
              <a:buChar char="•"/>
            </a:pPr>
            <a:r>
              <a:rPr b="0" lang="en-US" sz="900" spc="-1" strike="noStrike">
                <a:latin typeface="Arial"/>
                <a:ea typeface="Noto Sans CJK SC"/>
              </a:rPr>
              <a:t>Call </a:t>
            </a:r>
            <a:r>
              <a:rPr b="0" lang="en-US" sz="900" spc="-1" strike="noStrike">
                <a:solidFill>
                  <a:srgbClr val="292929"/>
                </a:solidFill>
                <a:latin typeface="Abadi"/>
                <a:ea typeface="Noto Sans CJK SC"/>
              </a:rPr>
              <a:t>payloads</a:t>
            </a:r>
            <a:r>
              <a:rPr b="0" lang="en-US" sz="900" spc="-1" strike="noStrike">
                <a:solidFill>
                  <a:srgbClr val="292929"/>
                </a:solidFill>
                <a:latin typeface="Abadi"/>
              </a:rPr>
              <a:t> api</a:t>
            </a:r>
            <a:endParaRPr b="0" lang="en-US" sz="900" spc="-1" strike="noStrike">
              <a:latin typeface="Arial"/>
            </a:endParaRPr>
          </a:p>
        </p:txBody>
      </p:sp>
      <p:sp>
        <p:nvSpPr>
          <p:cNvPr id="224" name=""/>
          <p:cNvSpPr txBox="1"/>
          <p:nvPr/>
        </p:nvSpPr>
        <p:spPr>
          <a:xfrm>
            <a:off x="5943600" y="2115720"/>
            <a:ext cx="1371600" cy="627480"/>
          </a:xfrm>
          <a:prstGeom prst="rect">
            <a:avLst/>
          </a:prstGeom>
          <a:noFill/>
          <a:ln w="0">
            <a:noFill/>
          </a:ln>
        </p:spPr>
        <p:txBody>
          <a:bodyPr lIns="90000" rIns="90000" tIns="45000" bIns="45000" anchor="t">
            <a:noAutofit/>
          </a:bodyPr>
          <a:p>
            <a:pPr marL="228600" indent="-228600" algn="ctr">
              <a:lnSpc>
                <a:spcPct val="100000"/>
              </a:lnSpc>
              <a:spcBef>
                <a:spcPts val="1400"/>
              </a:spcBef>
              <a:buClr>
                <a:srgbClr val="292929"/>
              </a:buClr>
              <a:buFont typeface="Arial"/>
              <a:buChar char="•"/>
            </a:pPr>
            <a:r>
              <a:rPr b="0" lang="en-US" sz="900" spc="-1" strike="noStrike">
                <a:solidFill>
                  <a:srgbClr val="292929"/>
                </a:solidFill>
                <a:latin typeface="Abadi"/>
              </a:rPr>
              <a:t>Get spaceX wikipedia page assign it to response</a:t>
            </a:r>
            <a:endParaRPr b="0" lang="en-US" sz="900" spc="-1" strike="noStrike">
              <a:latin typeface="Arial"/>
            </a:endParaRPr>
          </a:p>
        </p:txBody>
      </p:sp>
      <p:sp>
        <p:nvSpPr>
          <p:cNvPr id="225" name=""/>
          <p:cNvSpPr/>
          <p:nvPr/>
        </p:nvSpPr>
        <p:spPr>
          <a:xfrm>
            <a:off x="7340760" y="228636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26" name=""/>
          <p:cNvSpPr/>
          <p:nvPr/>
        </p:nvSpPr>
        <p:spPr>
          <a:xfrm>
            <a:off x="8940960" y="228636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27" name=""/>
          <p:cNvSpPr/>
          <p:nvPr/>
        </p:nvSpPr>
        <p:spPr>
          <a:xfrm flipV="1" rot="5400000">
            <a:off x="10467000" y="2440080"/>
            <a:ext cx="606240" cy="4579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w="0">
            <a:solidFill>
              <a:srgbClr val="3465a4"/>
            </a:solidFill>
          </a:ln>
        </p:spPr>
        <p:style>
          <a:lnRef idx="0"/>
          <a:fillRef idx="0"/>
          <a:effectRef idx="0"/>
          <a:fontRef idx="minor"/>
        </p:style>
      </p:sp>
      <p:sp>
        <p:nvSpPr>
          <p:cNvPr id="228" name=""/>
          <p:cNvSpPr/>
          <p:nvPr/>
        </p:nvSpPr>
        <p:spPr>
          <a:xfrm flipV="1" rot="10800000">
            <a:off x="10287000" y="3657960"/>
            <a:ext cx="685800" cy="91440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w="0">
            <a:solidFill>
              <a:srgbClr val="3465a4"/>
            </a:solidFill>
          </a:ln>
        </p:spPr>
        <p:style>
          <a:lnRef idx="0"/>
          <a:fillRef idx="0"/>
          <a:effectRef idx="0"/>
          <a:fontRef idx="minor"/>
        </p:style>
      </p:sp>
      <p:sp>
        <p:nvSpPr>
          <p:cNvPr id="229" name=""/>
          <p:cNvSpPr/>
          <p:nvPr/>
        </p:nvSpPr>
        <p:spPr>
          <a:xfrm rot="10800000">
            <a:off x="8712360" y="4115160"/>
            <a:ext cx="431640" cy="2286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230" name=""/>
          <p:cNvSpPr/>
          <p:nvPr/>
        </p:nvSpPr>
        <p:spPr>
          <a:xfrm>
            <a:off x="7772400" y="3429000"/>
            <a:ext cx="914400" cy="1371600"/>
          </a:xfrm>
          <a:custGeom>
            <a:avLst/>
            <a:gdLst/>
            <a:ahLst/>
            <a:rect l="l" t="t" r="r" b="b"/>
            <a:pathLst>
              <a:path w="21600" h="32396">
                <a:moveTo>
                  <a:pt x="3600" y="0"/>
                </a:moveTo>
                <a:arcTo wR="3600" hR="3600" stAng="16200000" swAng="-5400000"/>
                <a:lnTo>
                  <a:pt x="0" y="28796"/>
                </a:lnTo>
                <a:arcTo wR="3600" hR="7196" stAng="10800000" swAng="5400000"/>
                <a:lnTo>
                  <a:pt x="18000" y="21600"/>
                </a:lnTo>
                <a:arcTo wR="3600" hR="7196" stAng="16200000" swAng="5400000"/>
                <a:lnTo>
                  <a:pt x="21600" y="3600"/>
                </a:lnTo>
                <a:arcTo wR="3600" hR="3600" stAng="0" swAng="-5400000"/>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900" spc="-1" strike="noStrike">
                <a:latin typeface="Arial"/>
              </a:rPr>
              <a:t>Extract eech row using tr tags and datas using td tags and place it in related plase in dataframe</a:t>
            </a:r>
            <a:endParaRPr b="0" lang="en-US" sz="900" spc="-1" strike="noStrike">
              <a:latin typeface="Arial"/>
            </a:endParaRPr>
          </a:p>
        </p:txBody>
      </p:sp>
      <p:sp>
        <p:nvSpPr>
          <p:cNvPr id="231" name=""/>
          <p:cNvSpPr txBox="1"/>
          <p:nvPr/>
        </p:nvSpPr>
        <p:spPr>
          <a:xfrm>
            <a:off x="8915400" y="3918600"/>
            <a:ext cx="1371600" cy="685800"/>
          </a:xfrm>
          <a:prstGeom prst="rect">
            <a:avLst/>
          </a:prstGeom>
          <a:noFill/>
          <a:ln w="0">
            <a:noFill/>
          </a:ln>
        </p:spPr>
        <p:txBody>
          <a:bodyPr lIns="90000" rIns="90000" tIns="45000" bIns="45000" anchor="t">
            <a:noAutofit/>
          </a:bodyPr>
          <a:p>
            <a:pPr marL="228600" indent="-228600" algn="ctr">
              <a:lnSpc>
                <a:spcPct val="100000"/>
              </a:lnSpc>
              <a:spcBef>
                <a:spcPts val="1400"/>
              </a:spcBef>
              <a:buClr>
                <a:srgbClr val="292929"/>
              </a:buClr>
              <a:buFont typeface="Arial"/>
              <a:buChar char="•"/>
            </a:pPr>
            <a:r>
              <a:rPr b="0" lang="en-US" sz="900" spc="-1" strike="noStrike">
                <a:latin typeface="Arial"/>
              </a:rPr>
              <a:t>Get desitred </a:t>
            </a:r>
            <a:r>
              <a:rPr b="0" lang="en-US" sz="900" spc="-1" strike="noStrike">
                <a:latin typeface="Arial"/>
              </a:rPr>
              <a:t>columns </a:t>
            </a:r>
            <a:r>
              <a:rPr b="0" lang="en-US" sz="900" spc="-1" strike="noStrike">
                <a:latin typeface="Arial"/>
              </a:rPr>
              <a:t>name using </a:t>
            </a:r>
            <a:r>
              <a:rPr b="0" lang="en-US" sz="900" spc="-1" strike="noStrike">
                <a:latin typeface="Arial"/>
              </a:rPr>
              <a:t>the table and </a:t>
            </a:r>
            <a:r>
              <a:rPr b="0" lang="en-US" sz="900" spc="-1" strike="noStrike">
                <a:latin typeface="Arial"/>
              </a:rPr>
              <a:t> th tags of it</a:t>
            </a:r>
            <a:endParaRPr b="0" lang="en-US" sz="900" spc="-1" strike="noStrike">
              <a:latin typeface="Arial"/>
            </a:endParaRPr>
          </a:p>
        </p:txBody>
      </p:sp>
      <p:sp>
        <p:nvSpPr>
          <p:cNvPr id="3" name="PlaceHolder 2"/>
          <p:cNvSpPr>
            <a:spLocks noGrp="1"/>
          </p:cNvSpPr>
          <p:nvPr>
            <p:ph type="sldNum" idx="2"/>
          </p:nvPr>
        </p:nvSpPr>
        <p:spPr/>
        <p:txBody>
          <a:bodyPr/>
          <a:p>
            <a:fld id="{7E6C6788-D992-4155-83C8-92A2E2D2E3A0}"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2024-02-10T20:13:21Z</dcterms:modified>
  <cp:revision>201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r8>4</vt:r8>
  </property>
  <property fmtid="{D5CDD505-2E9C-101B-9397-08002B2CF9AE}" pid="4" name="PresentationFormat">
    <vt:lpwstr>Widescreen</vt:lpwstr>
  </property>
  <property fmtid="{D5CDD505-2E9C-101B-9397-08002B2CF9AE}" pid="5" name="Slides">
    <vt:r8>47</vt:r8>
  </property>
</Properties>
</file>